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24"/>
  </p:notesMasterIdLst>
  <p:sldIdLst>
    <p:sldId id="274" r:id="rId2"/>
    <p:sldId id="256" r:id="rId3"/>
    <p:sldId id="275" r:id="rId4"/>
    <p:sldId id="258" r:id="rId5"/>
    <p:sldId id="282" r:id="rId6"/>
    <p:sldId id="269" r:id="rId7"/>
    <p:sldId id="283" r:id="rId8"/>
    <p:sldId id="265" r:id="rId9"/>
    <p:sldId id="281" r:id="rId10"/>
    <p:sldId id="278" r:id="rId11"/>
    <p:sldId id="263" r:id="rId12"/>
    <p:sldId id="279" r:id="rId13"/>
    <p:sldId id="259" r:id="rId14"/>
    <p:sldId id="280" r:id="rId15"/>
    <p:sldId id="277" r:id="rId16"/>
    <p:sldId id="276" r:id="rId17"/>
    <p:sldId id="260" r:id="rId18"/>
    <p:sldId id="261" r:id="rId19"/>
    <p:sldId id="262" r:id="rId20"/>
    <p:sldId id="267" r:id="rId21"/>
    <p:sldId id="270" r:id="rId22"/>
    <p:sldId id="268"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DABE2C4-7BDE-46F9-A1C8-42B2E58019A5}" v="9" dt="2025-09-03T13:20:44.82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4146" autoAdjust="0"/>
    <p:restoredTop sz="94660"/>
  </p:normalViewPr>
  <p:slideViewPr>
    <p:cSldViewPr snapToGrid="0">
      <p:cViewPr varScale="1">
        <p:scale>
          <a:sx n="88" d="100"/>
          <a:sy n="88" d="100"/>
        </p:scale>
        <p:origin x="77" y="235"/>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4A4B1AC-B9B3-489D-8CDA-26D3581A041F}" type="datetimeFigureOut">
              <a:t>9/3/2025</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E84624A-8729-47DE-9EE6-3B4B2E696546}" type="slidenum">
              <a:t>‹#›</a:t>
            </a:fld>
            <a:endParaRPr lang="en-US" dirty="0"/>
          </a:p>
        </p:txBody>
      </p:sp>
    </p:spTree>
    <p:extLst>
      <p:ext uri="{BB962C8B-B14F-4D97-AF65-F5344CB8AC3E}">
        <p14:creationId xmlns:p14="http://schemas.microsoft.com/office/powerpoint/2010/main" val="19630801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One reflects that successful and sustainable revitalization efforts are not just the work of a single organization but should be the result of a community-wide effort that brings the public and private sectors together with a strong sense of ownership in their</a:t>
            </a:r>
          </a:p>
          <a:p>
            <a:r>
              <a:rPr lang="en-US" dirty="0"/>
              <a:t>downtown or commercial district. </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8E84624A-8729-47DE-9EE6-3B4B2E696546}" type="slidenum">
              <a:t>8</a:t>
            </a:fld>
            <a:endParaRPr lang="en-US" dirty="0"/>
          </a:p>
        </p:txBody>
      </p:sp>
    </p:spTree>
    <p:extLst>
      <p:ext uri="{BB962C8B-B14F-4D97-AF65-F5344CB8AC3E}">
        <p14:creationId xmlns:p14="http://schemas.microsoft.com/office/powerpoint/2010/main" val="3043974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One reflects that successful and sustainable revitalization efforts are not just the work of a single organization but should be the result of a community-wide effort that brings the public and private sectors together with a strong sense of ownership in their</a:t>
            </a:r>
          </a:p>
          <a:p>
            <a:r>
              <a:rPr lang="en-US" dirty="0"/>
              <a:t>downtown or commercial district. </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8E84624A-8729-47DE-9EE6-3B4B2E696546}" type="slidenum">
              <a:t>9</a:t>
            </a:fld>
            <a:endParaRPr lang="en-US" dirty="0"/>
          </a:p>
        </p:txBody>
      </p:sp>
    </p:spTree>
    <p:extLst>
      <p:ext uri="{BB962C8B-B14F-4D97-AF65-F5344CB8AC3E}">
        <p14:creationId xmlns:p14="http://schemas.microsoft.com/office/powerpoint/2010/main" val="29835511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Two reflects the value we place on PEOPLE as Main Street’s greatest resource and our belief that everyone in the community has a place in Main Street. This Standard encourages Main Street programs to place a strong priority on human capital and develop a clear operational structure and practices that increase the organization’s capacity to engage all sectors of the community and leverage their participation in their revitalization efforts.</a:t>
            </a:r>
          </a:p>
        </p:txBody>
      </p:sp>
      <p:sp>
        <p:nvSpPr>
          <p:cNvPr id="4" name="Slide Number Placeholder 3"/>
          <p:cNvSpPr>
            <a:spLocks noGrp="1"/>
          </p:cNvSpPr>
          <p:nvPr>
            <p:ph type="sldNum" sz="quarter" idx="5"/>
          </p:nvPr>
        </p:nvSpPr>
        <p:spPr/>
        <p:txBody>
          <a:bodyPr/>
          <a:lstStyle/>
          <a:p>
            <a:fld id="{8E84624A-8729-47DE-9EE6-3B4B2E696546}" type="slidenum">
              <a:t>10</a:t>
            </a:fld>
            <a:endParaRPr lang="en-US" dirty="0"/>
          </a:p>
        </p:txBody>
      </p:sp>
    </p:spTree>
    <p:extLst>
      <p:ext uri="{BB962C8B-B14F-4D97-AF65-F5344CB8AC3E}">
        <p14:creationId xmlns:p14="http://schemas.microsoft.com/office/powerpoint/2010/main" val="39579886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Through this Standard, Main Street programs demonstrate a priority for ensuring that the community is investing in the Main Street organization and programming efforts through a comprehensive and balanced funding structure that ensures successful and sustainable revitalization efforts.</a:t>
            </a:r>
          </a:p>
        </p:txBody>
      </p:sp>
      <p:sp>
        <p:nvSpPr>
          <p:cNvPr id="4" name="Slide Number Placeholder 3"/>
          <p:cNvSpPr>
            <a:spLocks noGrp="1"/>
          </p:cNvSpPr>
          <p:nvPr>
            <p:ph type="sldNum" sz="quarter" idx="5"/>
          </p:nvPr>
        </p:nvSpPr>
        <p:spPr/>
        <p:txBody>
          <a:bodyPr/>
          <a:lstStyle/>
          <a:p>
            <a:fld id="{8E84624A-8729-47DE-9EE6-3B4B2E696546}" type="slidenum">
              <a:t>12</a:t>
            </a:fld>
            <a:endParaRPr lang="en-US" dirty="0"/>
          </a:p>
        </p:txBody>
      </p:sp>
    </p:spTree>
    <p:extLst>
      <p:ext uri="{BB962C8B-B14F-4D97-AF65-F5344CB8AC3E}">
        <p14:creationId xmlns:p14="http://schemas.microsoft.com/office/powerpoint/2010/main" val="39199453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Four brings together all integrated components that must be in place to plan and successfully implement the revitalization work. Centered around Main Street’s Four Point Approach, these integrated components are driven by a local Transformation Strategy(s) aligned through community participation and based on an understanding of the district’s unique and competitive market position.</a:t>
            </a:r>
          </a:p>
        </p:txBody>
      </p:sp>
      <p:sp>
        <p:nvSpPr>
          <p:cNvPr id="4" name="Slide Number Placeholder 3"/>
          <p:cNvSpPr>
            <a:spLocks noGrp="1"/>
          </p:cNvSpPr>
          <p:nvPr>
            <p:ph type="sldNum" sz="quarter" idx="5"/>
          </p:nvPr>
        </p:nvSpPr>
        <p:spPr/>
        <p:txBody>
          <a:bodyPr/>
          <a:lstStyle/>
          <a:p>
            <a:fld id="{8E84624A-8729-47DE-9EE6-3B4B2E696546}" type="slidenum">
              <a:t>13</a:t>
            </a:fld>
            <a:endParaRPr lang="en-US" dirty="0"/>
          </a:p>
        </p:txBody>
      </p:sp>
    </p:spTree>
    <p:extLst>
      <p:ext uri="{BB962C8B-B14F-4D97-AF65-F5344CB8AC3E}">
        <p14:creationId xmlns:p14="http://schemas.microsoft.com/office/powerpoint/2010/main" val="163940826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Four brings together all integrated components that must be in place to plan and successfully implement the revitalization work. Centered around Main Street’s Four Point Approach, these integrated components are driven by a local Transformation Strategy(s) aligned through community participation and based on an understanding of the district’s unique and competitive market position.</a:t>
            </a:r>
          </a:p>
        </p:txBody>
      </p:sp>
      <p:sp>
        <p:nvSpPr>
          <p:cNvPr id="4" name="Slide Number Placeholder 3"/>
          <p:cNvSpPr>
            <a:spLocks noGrp="1"/>
          </p:cNvSpPr>
          <p:nvPr>
            <p:ph type="sldNum" sz="quarter" idx="5"/>
          </p:nvPr>
        </p:nvSpPr>
        <p:spPr/>
        <p:txBody>
          <a:bodyPr/>
          <a:lstStyle/>
          <a:p>
            <a:fld id="{8E84624A-8729-47DE-9EE6-3B4B2E696546}" type="slidenum">
              <a:t>14</a:t>
            </a:fld>
            <a:endParaRPr lang="en-US" dirty="0"/>
          </a:p>
        </p:txBody>
      </p:sp>
    </p:spTree>
    <p:extLst>
      <p:ext uri="{BB962C8B-B14F-4D97-AF65-F5344CB8AC3E}">
        <p14:creationId xmlns:p14="http://schemas.microsoft.com/office/powerpoint/2010/main" val="27852082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Five confirms our strong belief that a community’s own place-based and</a:t>
            </a:r>
          </a:p>
          <a:p>
            <a:r>
              <a:rPr lang="en-US" dirty="0"/>
              <a:t>diverse cultural assets reflect the richness and strength of its identity and establishes a competitive market advantage.</a:t>
            </a:r>
          </a:p>
        </p:txBody>
      </p:sp>
      <p:sp>
        <p:nvSpPr>
          <p:cNvPr id="4" name="Slide Number Placeholder 3"/>
          <p:cNvSpPr>
            <a:spLocks noGrp="1"/>
          </p:cNvSpPr>
          <p:nvPr>
            <p:ph type="sldNum" sz="quarter" idx="5"/>
          </p:nvPr>
        </p:nvSpPr>
        <p:spPr/>
        <p:txBody>
          <a:bodyPr/>
          <a:lstStyle/>
          <a:p>
            <a:fld id="{8E84624A-8729-47DE-9EE6-3B4B2E696546}" type="slidenum">
              <a:t>15</a:t>
            </a:fld>
            <a:endParaRPr lang="en-US" dirty="0"/>
          </a:p>
        </p:txBody>
      </p:sp>
    </p:spTree>
    <p:extLst>
      <p:ext uri="{BB962C8B-B14F-4D97-AF65-F5344CB8AC3E}">
        <p14:creationId xmlns:p14="http://schemas.microsoft.com/office/powerpoint/2010/main" val="111352453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Standard Six highlights the importance of tracking, packaging, and demonstrating</a:t>
            </a:r>
          </a:p>
          <a:p>
            <a:r>
              <a:rPr lang="en-US" dirty="0"/>
              <a:t>the qualitative and quantitative impact of the program’s revitalization efforts. It also provides the opportunity for the local Main Street program to tell their stories and advocate for resources needed for sustainability.</a:t>
            </a:r>
            <a:endParaRPr lang="en-US" dirty="0">
              <a:ea typeface="Calibri"/>
              <a:cs typeface="Calibri"/>
            </a:endParaRPr>
          </a:p>
        </p:txBody>
      </p:sp>
      <p:sp>
        <p:nvSpPr>
          <p:cNvPr id="4" name="Slide Number Placeholder 3"/>
          <p:cNvSpPr>
            <a:spLocks noGrp="1"/>
          </p:cNvSpPr>
          <p:nvPr>
            <p:ph type="sldNum" sz="quarter" idx="5"/>
          </p:nvPr>
        </p:nvSpPr>
        <p:spPr/>
        <p:txBody>
          <a:bodyPr/>
          <a:lstStyle/>
          <a:p>
            <a:fld id="{8E84624A-8729-47DE-9EE6-3B4B2E696546}" type="slidenum">
              <a:t>16</a:t>
            </a:fld>
            <a:endParaRPr lang="en-US" dirty="0"/>
          </a:p>
        </p:txBody>
      </p:sp>
    </p:spTree>
    <p:extLst>
      <p:ext uri="{BB962C8B-B14F-4D97-AF65-F5344CB8AC3E}">
        <p14:creationId xmlns:p14="http://schemas.microsoft.com/office/powerpoint/2010/main" val="3947915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dirty="0"/>
              <a:t>Click to edit Master title style</a:t>
            </a:r>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atin typeface="Lato" panose="020F0502020204030203" pitchFamily="34" charset="77"/>
              </a:defRPr>
            </a:lvl1pPr>
          </a:lstStyle>
          <a:p>
            <a:r>
              <a:rPr lang="en-US" dirty="0"/>
              <a:t>Click to edit Master title style</a:t>
            </a:r>
          </a:p>
        </p:txBody>
      </p:sp>
      <p:sp>
        <p:nvSpPr>
          <p:cNvPr id="3" name="Content Placeholder 2"/>
          <p:cNvSpPr>
            <a:spLocks noGrp="1"/>
          </p:cNvSpPr>
          <p:nvPr>
            <p:ph idx="1"/>
          </p:nvPr>
        </p:nvSpPr>
        <p:spPr/>
        <p:txBody>
          <a:bodyPr/>
          <a:lstStyle>
            <a:lvl1pPr marL="342900" indent="-342900">
              <a:buSzPct val="95000"/>
              <a:buFont typeface="Arial" panose="020B0604020202020204" pitchFamily="34" charset="0"/>
              <a:buChar char="•"/>
              <a:defRPr sz="2200">
                <a:latin typeface="Lato" panose="020F0502020204030203" pitchFamily="34" charset="77"/>
              </a:defRPr>
            </a:lvl1pPr>
            <a:lvl2pPr marL="742950" indent="-285750">
              <a:buSzPct val="95000"/>
              <a:buFont typeface="Arial" panose="020B0604020202020204" pitchFamily="34" charset="0"/>
              <a:buChar char="•"/>
              <a:defRPr sz="2000">
                <a:latin typeface="Lato" panose="020F0502020204030203" pitchFamily="34" charset="77"/>
              </a:defRPr>
            </a:lvl2pPr>
            <a:lvl3pPr marL="1143000" indent="-228600">
              <a:buSzPct val="95000"/>
              <a:buFont typeface="Arial" panose="020B0604020202020204" pitchFamily="34" charset="0"/>
              <a:buChar char="•"/>
              <a:defRPr sz="1800">
                <a:latin typeface="Lato" panose="020F0502020204030203" pitchFamily="34" charset="77"/>
              </a:defRPr>
            </a:lvl3pPr>
            <a:lvl4pPr marL="1600200" indent="-228600">
              <a:buSzPct val="95000"/>
              <a:buFont typeface="Arial" panose="020B0604020202020204" pitchFamily="34" charset="0"/>
              <a:buChar char="•"/>
              <a:defRPr sz="1600">
                <a:latin typeface="Lato" panose="020F0502020204030203" pitchFamily="34" charset="77"/>
              </a:defRPr>
            </a:lvl4pPr>
            <a:lvl5pPr marL="2057400" indent="-228600">
              <a:buSzPct val="95000"/>
              <a:buFont typeface="Arial" panose="020B0604020202020204" pitchFamily="34" charset="0"/>
              <a:buChar char="•"/>
              <a:defRPr sz="1400">
                <a:latin typeface="Lato" panose="020F0502020204030203" pitchFamily="34" charset="77"/>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9/3/2025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9/3/2025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9/3/2025</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4B99B-D9A0-0290-67A1-97823630A64F}"/>
              </a:ext>
            </a:extLst>
          </p:cNvPr>
          <p:cNvSpPr>
            <a:spLocks noGrp="1"/>
          </p:cNvSpPr>
          <p:nvPr>
            <p:ph type="title"/>
          </p:nvPr>
        </p:nvSpPr>
        <p:spPr>
          <a:xfrm>
            <a:off x="677334" y="458993"/>
            <a:ext cx="8596668" cy="727734"/>
          </a:xfrm>
        </p:spPr>
        <p:txBody>
          <a:bodyPr/>
          <a:lstStyle/>
          <a:p>
            <a:r>
              <a:rPr lang="en-US" dirty="0"/>
              <a:t>Guide to Using This Template </a:t>
            </a:r>
          </a:p>
        </p:txBody>
      </p:sp>
      <p:sp>
        <p:nvSpPr>
          <p:cNvPr id="3" name="Content Placeholder 2">
            <a:extLst>
              <a:ext uri="{FF2B5EF4-FFF2-40B4-BE49-F238E27FC236}">
                <a16:creationId xmlns:a16="http://schemas.microsoft.com/office/drawing/2014/main" id="{4BE2AE26-BC77-9E31-A2B6-58020C17FAB6}"/>
              </a:ext>
            </a:extLst>
          </p:cNvPr>
          <p:cNvSpPr>
            <a:spLocks noGrp="1"/>
          </p:cNvSpPr>
          <p:nvPr>
            <p:ph idx="1"/>
          </p:nvPr>
        </p:nvSpPr>
        <p:spPr>
          <a:xfrm>
            <a:off x="677334" y="1337335"/>
            <a:ext cx="8596668" cy="5241596"/>
          </a:xfrm>
        </p:spPr>
        <p:txBody>
          <a:bodyPr>
            <a:normAutofit lnSpcReduction="10000"/>
          </a:bodyPr>
          <a:lstStyle/>
          <a:p>
            <a:pPr>
              <a:buFont typeface="+mj-lt"/>
              <a:buAutoNum type="arabicPeriod"/>
            </a:pPr>
            <a:r>
              <a:rPr lang="en-US" sz="2000" dirty="0"/>
              <a:t>Feel free to make this your own. Incorporate your own branding, colors, and design. </a:t>
            </a:r>
          </a:p>
          <a:p>
            <a:pPr>
              <a:buFont typeface="+mj-lt"/>
              <a:buAutoNum type="arabicPeriod"/>
            </a:pPr>
            <a:r>
              <a:rPr lang="en-US" sz="2000" dirty="0"/>
              <a:t>If you customize the presentation to fit your brand, please make sure you still answer all the questions, and please keep the questions in the same order. </a:t>
            </a:r>
          </a:p>
          <a:p>
            <a:pPr>
              <a:buFont typeface="+mj-lt"/>
              <a:buAutoNum type="arabicPeriod"/>
            </a:pPr>
            <a:r>
              <a:rPr lang="en-US" sz="2000" dirty="0"/>
              <a:t>You can use more than one slide to answer a question. You should not feel limited by the slide count, just the time. </a:t>
            </a:r>
          </a:p>
          <a:p>
            <a:pPr>
              <a:buFont typeface="+mj-lt"/>
              <a:buAutoNum type="arabicPeriod"/>
            </a:pPr>
            <a:r>
              <a:rPr lang="en-US" sz="2000" dirty="0"/>
              <a:t>You will have an hour and a half max to present. </a:t>
            </a:r>
          </a:p>
          <a:p>
            <a:pPr>
              <a:buFont typeface="+mj-lt"/>
              <a:buAutoNum type="arabicPeriod"/>
            </a:pPr>
            <a:r>
              <a:rPr lang="en-US" sz="2000" dirty="0"/>
              <a:t>The use of pictures, visual examples, and videos are highly encouraged. </a:t>
            </a:r>
          </a:p>
          <a:p>
            <a:pPr>
              <a:buFont typeface="+mj-lt"/>
              <a:buAutoNum type="arabicPeriod"/>
            </a:pPr>
            <a:r>
              <a:rPr lang="en-US" sz="2000" dirty="0"/>
              <a:t>While the presentation is not due on January 15</a:t>
            </a:r>
            <a:r>
              <a:rPr lang="en-US" sz="2000" baseline="30000" dirty="0"/>
              <a:t>th,</a:t>
            </a:r>
            <a:r>
              <a:rPr lang="en-US" sz="2000" dirty="0"/>
              <a:t> please make sure you save a copy to Dropbox before you present. </a:t>
            </a:r>
          </a:p>
          <a:p>
            <a:pPr>
              <a:buFont typeface="+mj-lt"/>
              <a:buAutoNum type="arabicPeriod"/>
            </a:pPr>
            <a:r>
              <a:rPr lang="en-US" sz="2000" dirty="0"/>
              <a:t>Be mindful of acronyms. We are all guilty of using them… but new members on our team may not be familiar with the acronyms you use to identify the multiple organizations and programs you have in your community. </a:t>
            </a:r>
          </a:p>
          <a:p>
            <a:pPr>
              <a:buFont typeface="+mj-lt"/>
              <a:buAutoNum type="arabicPeriod"/>
            </a:pPr>
            <a:endParaRPr lang="en-US" dirty="0"/>
          </a:p>
        </p:txBody>
      </p:sp>
    </p:spTree>
    <p:extLst>
      <p:ext uri="{BB962C8B-B14F-4D97-AF65-F5344CB8AC3E}">
        <p14:creationId xmlns:p14="http://schemas.microsoft.com/office/powerpoint/2010/main" val="8273809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CC9AEE-BB46-4B32-1169-4181FBDAB6A6}"/>
              </a:ext>
            </a:extLst>
          </p:cNvPr>
          <p:cNvSpPr>
            <a:spLocks noGrp="1"/>
          </p:cNvSpPr>
          <p:nvPr>
            <p:ph type="title"/>
          </p:nvPr>
        </p:nvSpPr>
        <p:spPr/>
        <p:txBody>
          <a:bodyPr>
            <a:normAutofit/>
          </a:bodyPr>
          <a:lstStyle/>
          <a:p>
            <a:r>
              <a:rPr lang="en-US" dirty="0">
                <a:ea typeface="+mj-lt"/>
                <a:cs typeface="+mj-lt"/>
              </a:rPr>
              <a:t>STANDARD 2: INCLUSIVE LEADERSHIP AND ORGANIZATIONAL CAPACITY</a:t>
            </a:r>
            <a:endParaRPr lang="en-US" dirty="0"/>
          </a:p>
        </p:txBody>
      </p:sp>
      <p:sp>
        <p:nvSpPr>
          <p:cNvPr id="3" name="Content Placeholder 2">
            <a:extLst>
              <a:ext uri="{FF2B5EF4-FFF2-40B4-BE49-F238E27FC236}">
                <a16:creationId xmlns:a16="http://schemas.microsoft.com/office/drawing/2014/main" id="{ADD771A8-9B31-EB23-C031-7CAE691B1223}"/>
              </a:ext>
            </a:extLst>
          </p:cNvPr>
          <p:cNvSpPr>
            <a:spLocks noGrp="1"/>
          </p:cNvSpPr>
          <p:nvPr>
            <p:ph idx="1"/>
          </p:nvPr>
        </p:nvSpPr>
        <p:spPr/>
        <p:txBody>
          <a:bodyPr vert="horz" lIns="91440" tIns="45720" rIns="91440" bIns="45720" rtlCol="0" anchor="t">
            <a:normAutofit/>
          </a:bodyPr>
          <a:lstStyle/>
          <a:p>
            <a:r>
              <a:rPr lang="en-US" dirty="0">
                <a:ea typeface="+mn-lt"/>
                <a:cs typeface="+mn-lt"/>
              </a:rPr>
              <a:t>How is your program cultivating new engagement from people of diverse backgrounds and experiences?</a:t>
            </a:r>
            <a:br>
              <a:rPr lang="en-US" dirty="0">
                <a:ea typeface="+mn-lt"/>
                <a:cs typeface="+mn-lt"/>
              </a:rPr>
            </a:br>
            <a:endParaRPr lang="en-US" dirty="0"/>
          </a:p>
          <a:p>
            <a:r>
              <a:rPr lang="en-US" dirty="0">
                <a:ea typeface="+mn-lt"/>
                <a:cs typeface="+mn-lt"/>
              </a:rPr>
              <a:t>What is your program doing to create and enhance a safe and welcoming environment for all?</a:t>
            </a:r>
          </a:p>
          <a:p>
            <a:pPr lvl="1"/>
            <a:r>
              <a:rPr lang="en-US" dirty="0"/>
              <a:t>Do you believe your downtown is an inclusive environment for the entire community? </a:t>
            </a:r>
          </a:p>
        </p:txBody>
      </p:sp>
    </p:spTree>
    <p:extLst>
      <p:ext uri="{BB962C8B-B14F-4D97-AF65-F5344CB8AC3E}">
        <p14:creationId xmlns:p14="http://schemas.microsoft.com/office/powerpoint/2010/main" val="29086653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13969" y="507023"/>
            <a:ext cx="8596668" cy="1320800"/>
          </a:xfrm>
        </p:spPr>
        <p:txBody>
          <a:bodyPr>
            <a:normAutofit/>
          </a:bodyPr>
          <a:lstStyle/>
          <a:p>
            <a:r>
              <a:rPr lang="en-US" dirty="0"/>
              <a:t>STANDARD 2: INCLUSIVE LEADERSHIP AND ORGANIZATIONAL CAPACITY</a:t>
            </a:r>
            <a:endParaRPr lang="en-US" dirty="0">
              <a:ea typeface="+mj-lt"/>
              <a:cs typeface="+mj-lt"/>
            </a:endParaRPr>
          </a:p>
          <a:p>
            <a:endParaRPr lang="en-US" dirty="0"/>
          </a:p>
        </p:txBody>
      </p:sp>
      <p:sp>
        <p:nvSpPr>
          <p:cNvPr id="3" name="Content Placeholder 2"/>
          <p:cNvSpPr>
            <a:spLocks noGrp="1"/>
          </p:cNvSpPr>
          <p:nvPr>
            <p:ph idx="1"/>
          </p:nvPr>
        </p:nvSpPr>
        <p:spPr/>
        <p:txBody>
          <a:bodyPr vert="horz" lIns="91440" tIns="45720" rIns="91440" bIns="45720" rtlCol="0" anchor="t">
            <a:normAutofit fontScale="92500" lnSpcReduction="10000"/>
          </a:bodyPr>
          <a:lstStyle/>
          <a:p>
            <a:r>
              <a:rPr lang="en-US" sz="2400" dirty="0">
                <a:ea typeface="+mn-lt"/>
                <a:cs typeface="+mn-lt"/>
              </a:rPr>
              <a:t>How active and engaged is your Board of Directors?</a:t>
            </a:r>
          </a:p>
          <a:p>
            <a:r>
              <a:rPr lang="en-US" sz="2400" dirty="0"/>
              <a:t>What do they do to support you in your role?</a:t>
            </a:r>
          </a:p>
          <a:p>
            <a:pPr lvl="1"/>
            <a:r>
              <a:rPr lang="en-US" sz="2400" dirty="0"/>
              <a:t>Provide examples</a:t>
            </a:r>
          </a:p>
          <a:p>
            <a:r>
              <a:rPr lang="en-US" sz="2400" dirty="0">
                <a:ea typeface="+mn-lt"/>
                <a:cs typeface="+mn-lt"/>
              </a:rPr>
              <a:t>Strengths &amp; opportunities for improvement of the board, as a whole.</a:t>
            </a:r>
          </a:p>
          <a:p>
            <a:r>
              <a:rPr lang="en-US" sz="2400" dirty="0">
                <a:ea typeface="+mn-lt"/>
                <a:cs typeface="+mn-lt"/>
              </a:rPr>
              <a:t>How regularly does the board meet?</a:t>
            </a:r>
          </a:p>
          <a:p>
            <a:r>
              <a:rPr lang="en-US" sz="2400" dirty="0"/>
              <a:t>What committees or task forces, if any, meet outside of the regular board meetings?</a:t>
            </a:r>
          </a:p>
          <a:p>
            <a:r>
              <a:rPr lang="en-US" sz="2400" dirty="0"/>
              <a:t>When was the last time your board had a retreat and work plan update?</a:t>
            </a:r>
          </a:p>
        </p:txBody>
      </p:sp>
    </p:spTree>
    <p:extLst>
      <p:ext uri="{BB962C8B-B14F-4D97-AF65-F5344CB8AC3E}">
        <p14:creationId xmlns:p14="http://schemas.microsoft.com/office/powerpoint/2010/main" val="178498781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923820-8931-34EF-E516-8214D7E8E763}"/>
              </a:ext>
            </a:extLst>
          </p:cNvPr>
          <p:cNvSpPr>
            <a:spLocks noGrp="1"/>
          </p:cNvSpPr>
          <p:nvPr>
            <p:ph type="title"/>
          </p:nvPr>
        </p:nvSpPr>
        <p:spPr>
          <a:xfrm>
            <a:off x="677333" y="609599"/>
            <a:ext cx="8931361" cy="1354111"/>
          </a:xfrm>
        </p:spPr>
        <p:txBody>
          <a:bodyPr>
            <a:normAutofit fontScale="90000"/>
          </a:bodyPr>
          <a:lstStyle/>
          <a:p>
            <a:r>
              <a:rPr lang="en-US" sz="4000" dirty="0">
                <a:ea typeface="+mj-lt"/>
                <a:cs typeface="+mj-lt"/>
              </a:rPr>
              <a:t>STANDARD 3: DIVERSIFIED FUNDING &amp; SUSTAINABLE PROGRAM OPERATIONS</a:t>
            </a:r>
            <a:endParaRPr lang="en-US" sz="4000" dirty="0"/>
          </a:p>
          <a:p>
            <a:endParaRPr lang="en-US" dirty="0"/>
          </a:p>
        </p:txBody>
      </p:sp>
      <p:sp>
        <p:nvSpPr>
          <p:cNvPr id="3" name="Content Placeholder 2">
            <a:extLst>
              <a:ext uri="{FF2B5EF4-FFF2-40B4-BE49-F238E27FC236}">
                <a16:creationId xmlns:a16="http://schemas.microsoft.com/office/drawing/2014/main" id="{C250969B-BBDC-F21A-5559-DE2DA807A888}"/>
              </a:ext>
            </a:extLst>
          </p:cNvPr>
          <p:cNvSpPr>
            <a:spLocks noGrp="1"/>
          </p:cNvSpPr>
          <p:nvPr>
            <p:ph idx="1"/>
          </p:nvPr>
        </p:nvSpPr>
        <p:spPr>
          <a:xfrm>
            <a:off x="844679" y="1963710"/>
            <a:ext cx="8596668" cy="4242542"/>
          </a:xfrm>
        </p:spPr>
        <p:txBody>
          <a:bodyPr vert="horz" lIns="91440" tIns="45720" rIns="91440" bIns="45720" rtlCol="0" anchor="t">
            <a:normAutofit/>
          </a:bodyPr>
          <a:lstStyle/>
          <a:p>
            <a:r>
              <a:rPr lang="en-US" dirty="0"/>
              <a:t>How is your program funded?</a:t>
            </a:r>
          </a:p>
          <a:p>
            <a:pPr lvl="1"/>
            <a:r>
              <a:rPr lang="en-US" dirty="0"/>
              <a:t>Revenue sources </a:t>
            </a:r>
          </a:p>
          <a:p>
            <a:pPr lvl="1"/>
            <a:r>
              <a:rPr lang="en-US" dirty="0"/>
              <a:t>Total amount of funding</a:t>
            </a:r>
          </a:p>
          <a:p>
            <a:pPr lvl="1"/>
            <a:r>
              <a:rPr lang="en-US" dirty="0"/>
              <a:t>Has this increased, decreased or remained the same?</a:t>
            </a:r>
            <a:br>
              <a:rPr lang="en-US" dirty="0"/>
            </a:br>
            <a:endParaRPr lang="en-US" dirty="0"/>
          </a:p>
          <a:p>
            <a:r>
              <a:rPr lang="en-US" dirty="0"/>
              <a:t>What kind of financial support does the Main Street program receive from the private and public sectors?</a:t>
            </a:r>
          </a:p>
          <a:p>
            <a:pPr marL="0" indent="0">
              <a:buNone/>
            </a:pPr>
            <a:endParaRPr lang="en-US" dirty="0"/>
          </a:p>
          <a:p>
            <a:r>
              <a:rPr lang="en-US" dirty="0"/>
              <a:t>What active steps is the Main Street program taking, or has taken, to ensure financial stability and sustainability?</a:t>
            </a:r>
          </a:p>
        </p:txBody>
      </p:sp>
    </p:spTree>
    <p:extLst>
      <p:ext uri="{BB962C8B-B14F-4D97-AF65-F5344CB8AC3E}">
        <p14:creationId xmlns:p14="http://schemas.microsoft.com/office/powerpoint/2010/main" val="2157203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ea typeface="+mj-lt"/>
                <a:cs typeface="+mj-lt"/>
              </a:rPr>
              <a:t>STANDARD 4: </a:t>
            </a:r>
            <a:br>
              <a:rPr lang="en-US" dirty="0">
                <a:ea typeface="+mj-lt"/>
                <a:cs typeface="+mj-lt"/>
              </a:rPr>
            </a:br>
            <a:r>
              <a:rPr lang="en-US" dirty="0">
                <a:ea typeface="+mj-lt"/>
                <a:cs typeface="+mj-lt"/>
              </a:rPr>
              <a:t>STRATEGY-DRIVEN PROGRAMMING</a:t>
            </a:r>
            <a:endParaRPr lang="en-US" dirty="0"/>
          </a:p>
        </p:txBody>
      </p:sp>
      <p:sp>
        <p:nvSpPr>
          <p:cNvPr id="3" name="Content Placeholder 2"/>
          <p:cNvSpPr>
            <a:spLocks noGrp="1"/>
          </p:cNvSpPr>
          <p:nvPr>
            <p:ph idx="1"/>
          </p:nvPr>
        </p:nvSpPr>
        <p:spPr/>
        <p:txBody>
          <a:bodyPr vert="horz" lIns="91440" tIns="45720" rIns="91440" bIns="45720" rtlCol="0" anchor="t">
            <a:noAutofit/>
          </a:bodyPr>
          <a:lstStyle/>
          <a:p>
            <a:r>
              <a:rPr lang="en-US" sz="2400" dirty="0">
                <a:ea typeface="+mn-lt"/>
                <a:cs typeface="+mn-lt"/>
              </a:rPr>
              <a:t>Tell us about your program’s </a:t>
            </a:r>
            <a:br>
              <a:rPr lang="en-US" sz="2400" dirty="0">
                <a:ea typeface="+mn-lt"/>
                <a:cs typeface="+mn-lt"/>
              </a:rPr>
            </a:br>
            <a:r>
              <a:rPr lang="en-US" sz="2400" dirty="0">
                <a:ea typeface="+mn-lt"/>
                <a:cs typeface="+mn-lt"/>
              </a:rPr>
              <a:t>Community Transformation Strategies</a:t>
            </a:r>
          </a:p>
          <a:p>
            <a:pPr lvl="1"/>
            <a:r>
              <a:rPr lang="en-US" sz="2400" dirty="0"/>
              <a:t>List and describe your transformation strategies</a:t>
            </a:r>
          </a:p>
          <a:p>
            <a:pPr lvl="1"/>
            <a:r>
              <a:rPr lang="en-US" sz="2400" dirty="0"/>
              <a:t>Provide examples of goals and activities supporting your transformation strategies.</a:t>
            </a:r>
          </a:p>
          <a:p>
            <a:pPr lvl="1"/>
            <a:r>
              <a:rPr lang="en-US" sz="2400" dirty="0"/>
              <a:t>How are the main street 4 points represented in the implementation of each transformation strategy?</a:t>
            </a:r>
          </a:p>
          <a:p>
            <a:pPr lvl="1"/>
            <a:r>
              <a:rPr lang="en-US" sz="2400" dirty="0"/>
              <a:t>Include photos.</a:t>
            </a:r>
          </a:p>
        </p:txBody>
      </p:sp>
      <p:sp>
        <p:nvSpPr>
          <p:cNvPr id="4" name="TextBox 3">
            <a:extLst>
              <a:ext uri="{FF2B5EF4-FFF2-40B4-BE49-F238E27FC236}">
                <a16:creationId xmlns:a16="http://schemas.microsoft.com/office/drawing/2014/main" id="{01FCE555-1597-6D06-3DCB-CBC7D42166E5}"/>
              </a:ext>
            </a:extLst>
          </p:cNvPr>
          <p:cNvSpPr txBox="1"/>
          <p:nvPr/>
        </p:nvSpPr>
        <p:spPr>
          <a:xfrm>
            <a:off x="1182520" y="5567260"/>
            <a:ext cx="7586296"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latin typeface="Lato" panose="020F0502020204030203" pitchFamily="34" charset="77"/>
              </a:rPr>
              <a:t>* Note: </a:t>
            </a:r>
            <a:r>
              <a:rPr lang="en-US" dirty="0">
                <a:latin typeface="Lato" panose="020F0502020204030203" pitchFamily="34" charset="77"/>
              </a:rPr>
              <a:t>Each strategy should have its own slide or multiple if needed.​</a:t>
            </a:r>
          </a:p>
        </p:txBody>
      </p:sp>
    </p:spTree>
    <p:extLst>
      <p:ext uri="{BB962C8B-B14F-4D97-AF65-F5344CB8AC3E}">
        <p14:creationId xmlns:p14="http://schemas.microsoft.com/office/powerpoint/2010/main" val="159521311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STANDARD 4: </a:t>
            </a:r>
            <a:br>
              <a:rPr lang="en-US" dirty="0"/>
            </a:br>
            <a:r>
              <a:rPr lang="en-US" dirty="0"/>
              <a:t>STRATEGY-DRIVEN PROGRAMMING</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What inputs were used to inform your community’s transformation strategies and work plan? </a:t>
            </a:r>
          </a:p>
          <a:p>
            <a:pPr lvl="1"/>
            <a:r>
              <a:rPr lang="en-US" dirty="0"/>
              <a:t>Examples (survey, community input session, market data)</a:t>
            </a:r>
            <a:br>
              <a:rPr lang="en-US" dirty="0"/>
            </a:br>
            <a:endParaRPr lang="en-US" dirty="0"/>
          </a:p>
          <a:p>
            <a:r>
              <a:rPr lang="en-US" dirty="0"/>
              <a:t>How did this data help shape elements of your work plan and transformation strategies? </a:t>
            </a:r>
            <a:br>
              <a:rPr lang="en-US" dirty="0"/>
            </a:br>
            <a:endParaRPr lang="en-US" dirty="0"/>
          </a:p>
          <a:p>
            <a:r>
              <a:rPr lang="en-US" dirty="0"/>
              <a:t>How does your organization empower board members/ volunteers to assist with elements of the work plan?</a:t>
            </a:r>
          </a:p>
        </p:txBody>
      </p:sp>
    </p:spTree>
    <p:extLst>
      <p:ext uri="{BB962C8B-B14F-4D97-AF65-F5344CB8AC3E}">
        <p14:creationId xmlns:p14="http://schemas.microsoft.com/office/powerpoint/2010/main" val="103170223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76334C-9479-A29E-9D81-EB733420B266}"/>
              </a:ext>
            </a:extLst>
          </p:cNvPr>
          <p:cNvSpPr>
            <a:spLocks noGrp="1"/>
          </p:cNvSpPr>
          <p:nvPr>
            <p:ph type="title"/>
          </p:nvPr>
        </p:nvSpPr>
        <p:spPr/>
        <p:txBody>
          <a:bodyPr>
            <a:normAutofit/>
          </a:bodyPr>
          <a:lstStyle/>
          <a:p>
            <a:r>
              <a:rPr lang="en-US" dirty="0"/>
              <a:t>STANDARD 5: PRESERVATION-BASED </a:t>
            </a:r>
            <a:br>
              <a:rPr lang="en-US" dirty="0"/>
            </a:br>
            <a:r>
              <a:rPr lang="en-US" dirty="0"/>
              <a:t>ECONOMIC DEVELOPMENT</a:t>
            </a:r>
          </a:p>
        </p:txBody>
      </p:sp>
      <p:sp>
        <p:nvSpPr>
          <p:cNvPr id="3" name="Content Placeholder 2">
            <a:extLst>
              <a:ext uri="{FF2B5EF4-FFF2-40B4-BE49-F238E27FC236}">
                <a16:creationId xmlns:a16="http://schemas.microsoft.com/office/drawing/2014/main" id="{1A49A576-652D-6134-FB57-B74ED80F5F5E}"/>
              </a:ext>
            </a:extLst>
          </p:cNvPr>
          <p:cNvSpPr>
            <a:spLocks noGrp="1"/>
          </p:cNvSpPr>
          <p:nvPr>
            <p:ph idx="1"/>
          </p:nvPr>
        </p:nvSpPr>
        <p:spPr/>
        <p:txBody>
          <a:bodyPr vert="horz" lIns="91440" tIns="45720" rIns="91440" bIns="45720" rtlCol="0" anchor="t">
            <a:normAutofit fontScale="92500" lnSpcReduction="10000"/>
          </a:bodyPr>
          <a:lstStyle/>
          <a:p>
            <a:r>
              <a:rPr lang="en-US" dirty="0"/>
              <a:t>How does the Main Street program support the downtown district’s businesses and property owners?</a:t>
            </a:r>
            <a:br>
              <a:rPr lang="en-US" dirty="0"/>
            </a:br>
            <a:endParaRPr lang="en-US" dirty="0"/>
          </a:p>
          <a:p>
            <a:r>
              <a:rPr lang="en-US" dirty="0"/>
              <a:t>What resources/policies are in place to advance historic preservation downtown? </a:t>
            </a:r>
          </a:p>
          <a:p>
            <a:pPr lvl="1"/>
            <a:r>
              <a:rPr lang="en-US" dirty="0"/>
              <a:t>Examples: programs, policies, activities, etc.</a:t>
            </a:r>
            <a:br>
              <a:rPr lang="en-US" dirty="0"/>
            </a:br>
            <a:endParaRPr lang="en-US" dirty="0"/>
          </a:p>
          <a:p>
            <a:r>
              <a:rPr lang="en-US" dirty="0"/>
              <a:t>How does Main Street invest in the physical environment?</a:t>
            </a:r>
            <a:br>
              <a:rPr lang="en-US" dirty="0"/>
            </a:br>
            <a:endParaRPr lang="en-US" dirty="0"/>
          </a:p>
          <a:p>
            <a:r>
              <a:rPr lang="en-US" dirty="0"/>
              <a:t>How does Main Street educate and build awareness about the benefits of preservation and the history of cultural assets among stakeholders, the public sector, community organizations, and residents?</a:t>
            </a:r>
          </a:p>
        </p:txBody>
      </p:sp>
      <p:sp>
        <p:nvSpPr>
          <p:cNvPr id="4" name="TextBox 3">
            <a:extLst>
              <a:ext uri="{FF2B5EF4-FFF2-40B4-BE49-F238E27FC236}">
                <a16:creationId xmlns:a16="http://schemas.microsoft.com/office/drawing/2014/main" id="{9A9E702D-879B-6115-820A-4905738A61CD}"/>
              </a:ext>
            </a:extLst>
          </p:cNvPr>
          <p:cNvSpPr txBox="1"/>
          <p:nvPr/>
        </p:nvSpPr>
        <p:spPr>
          <a:xfrm>
            <a:off x="9574823" y="5940669"/>
            <a:ext cx="2743200"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endParaRPr lang="en-US" sz="1600" dirty="0">
              <a:solidFill>
                <a:schemeClr val="bg1"/>
              </a:solidFill>
            </a:endParaRPr>
          </a:p>
        </p:txBody>
      </p:sp>
    </p:spTree>
    <p:extLst>
      <p:ext uri="{BB962C8B-B14F-4D97-AF65-F5344CB8AC3E}">
        <p14:creationId xmlns:p14="http://schemas.microsoft.com/office/powerpoint/2010/main" val="13258663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BB5FB-4AB5-86C3-889D-1A846AA4AAA6}"/>
              </a:ext>
            </a:extLst>
          </p:cNvPr>
          <p:cNvSpPr>
            <a:spLocks noGrp="1"/>
          </p:cNvSpPr>
          <p:nvPr>
            <p:ph type="title"/>
          </p:nvPr>
        </p:nvSpPr>
        <p:spPr/>
        <p:txBody>
          <a:bodyPr>
            <a:normAutofit/>
          </a:bodyPr>
          <a:lstStyle/>
          <a:p>
            <a:r>
              <a:rPr lang="en-US" dirty="0"/>
              <a:t>STANDARD 6: DEMONSTRATED IMPACT AND RESULTS</a:t>
            </a:r>
          </a:p>
        </p:txBody>
      </p:sp>
      <p:sp>
        <p:nvSpPr>
          <p:cNvPr id="3" name="Content Placeholder 2">
            <a:extLst>
              <a:ext uri="{FF2B5EF4-FFF2-40B4-BE49-F238E27FC236}">
                <a16:creationId xmlns:a16="http://schemas.microsoft.com/office/drawing/2014/main" id="{9311B9A2-C097-AB55-03C4-A0E73A9F4CF4}"/>
              </a:ext>
            </a:extLst>
          </p:cNvPr>
          <p:cNvSpPr>
            <a:spLocks noGrp="1"/>
          </p:cNvSpPr>
          <p:nvPr>
            <p:ph idx="1"/>
          </p:nvPr>
        </p:nvSpPr>
        <p:spPr/>
        <p:txBody>
          <a:bodyPr vert="horz" lIns="91440" tIns="45720" rIns="91440" bIns="45720" rtlCol="0" anchor="t">
            <a:normAutofit/>
          </a:bodyPr>
          <a:lstStyle/>
          <a:p>
            <a:r>
              <a:rPr lang="en-US" dirty="0"/>
              <a:t>How does the Main Street program actively demonstrate that they are an economic development-driven organization?</a:t>
            </a:r>
            <a:br>
              <a:rPr lang="en-US" dirty="0"/>
            </a:br>
            <a:endParaRPr lang="en-US" dirty="0"/>
          </a:p>
          <a:p>
            <a:r>
              <a:rPr lang="en-US" dirty="0"/>
              <a:t>How does your Main Street program promote progress, demonstrate impact, and share results?</a:t>
            </a:r>
          </a:p>
        </p:txBody>
      </p:sp>
    </p:spTree>
    <p:extLst>
      <p:ext uri="{BB962C8B-B14F-4D97-AF65-F5344CB8AC3E}">
        <p14:creationId xmlns:p14="http://schemas.microsoft.com/office/powerpoint/2010/main" val="344666800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429062"/>
          </a:xfrm>
        </p:spPr>
        <p:txBody>
          <a:bodyPr/>
          <a:lstStyle/>
          <a:p>
            <a:r>
              <a:rPr lang="en-US" dirty="0"/>
              <a:t>What were your program’s biggest </a:t>
            </a:r>
            <a:br>
              <a:rPr lang="en-US" dirty="0"/>
            </a:br>
            <a:r>
              <a:rPr lang="en-US" dirty="0"/>
              <a:t>accomplishments?</a:t>
            </a:r>
          </a:p>
        </p:txBody>
      </p:sp>
      <p:sp>
        <p:nvSpPr>
          <p:cNvPr id="3" name="Content Placeholder 2"/>
          <p:cNvSpPr>
            <a:spLocks noGrp="1"/>
          </p:cNvSpPr>
          <p:nvPr>
            <p:ph idx="1"/>
          </p:nvPr>
        </p:nvSpPr>
        <p:spPr/>
        <p:txBody>
          <a:bodyPr vert="horz" lIns="91440" tIns="45720" rIns="91440" bIns="45720" rtlCol="0" anchor="t">
            <a:normAutofit/>
          </a:bodyPr>
          <a:lstStyle/>
          <a:p>
            <a:r>
              <a:rPr lang="en-US" dirty="0"/>
              <a:t>Answer: You can pull from accomplishments in 2023-2025</a:t>
            </a:r>
            <a:br>
              <a:rPr lang="en-US" dirty="0"/>
            </a:br>
            <a:r>
              <a:rPr lang="en-US" dirty="0"/>
              <a:t>Please describe the accomplishment plus its subsequent impact. </a:t>
            </a:r>
          </a:p>
          <a:p>
            <a:pPr lvl="1"/>
            <a:r>
              <a:rPr lang="en-US" dirty="0"/>
              <a:t>Provide visuals if available</a:t>
            </a:r>
          </a:p>
        </p:txBody>
      </p:sp>
    </p:spTree>
    <p:extLst>
      <p:ext uri="{BB962C8B-B14F-4D97-AF65-F5344CB8AC3E}">
        <p14:creationId xmlns:p14="http://schemas.microsoft.com/office/powerpoint/2010/main" val="15131000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currently is your program’s </a:t>
            </a:r>
            <a:br>
              <a:rPr lang="en-US" dirty="0"/>
            </a:br>
            <a:r>
              <a:rPr lang="en-US" dirty="0"/>
              <a:t>greatest challenge?</a:t>
            </a:r>
          </a:p>
        </p:txBody>
      </p:sp>
      <p:sp>
        <p:nvSpPr>
          <p:cNvPr id="3" name="Content Placeholder 2">
            <a:extLst>
              <a:ext uri="{FF2B5EF4-FFF2-40B4-BE49-F238E27FC236}">
                <a16:creationId xmlns:a16="http://schemas.microsoft.com/office/drawing/2014/main" id="{7F9A76F4-E8F8-1F51-7DA9-C7CF37A1310D}"/>
              </a:ext>
            </a:extLst>
          </p:cNvPr>
          <p:cNvSpPr>
            <a:spLocks noGrp="1"/>
          </p:cNvSpPr>
          <p:nvPr>
            <p:ph idx="1"/>
          </p:nvPr>
        </p:nvSpPr>
        <p:spPr/>
        <p:txBody>
          <a:bodyPr/>
          <a:lstStyle/>
          <a:p>
            <a:r>
              <a:rPr lang="en-US" dirty="0"/>
              <a:t>Consider both the present and future</a:t>
            </a:r>
          </a:p>
        </p:txBody>
      </p:sp>
    </p:spTree>
    <p:extLst>
      <p:ext uri="{BB962C8B-B14F-4D97-AF65-F5344CB8AC3E}">
        <p14:creationId xmlns:p14="http://schemas.microsoft.com/office/powerpoint/2010/main" val="983400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843738" cy="1320800"/>
          </a:xfrm>
        </p:spPr>
        <p:txBody>
          <a:bodyPr/>
          <a:lstStyle/>
          <a:p>
            <a:r>
              <a:rPr lang="en-US" dirty="0"/>
              <a:t>What is your program’s number one goal?</a:t>
            </a:r>
          </a:p>
        </p:txBody>
      </p:sp>
      <p:sp>
        <p:nvSpPr>
          <p:cNvPr id="3" name="Content Placeholder 2"/>
          <p:cNvSpPr>
            <a:spLocks noGrp="1"/>
          </p:cNvSpPr>
          <p:nvPr>
            <p:ph idx="1"/>
          </p:nvPr>
        </p:nvSpPr>
        <p:spPr/>
        <p:txBody>
          <a:bodyPr vert="horz" lIns="91440" tIns="45720" rIns="91440" bIns="45720" rtlCol="0" anchor="t">
            <a:normAutofit/>
          </a:bodyPr>
          <a:lstStyle/>
          <a:p>
            <a:pPr marL="0" indent="0">
              <a:buNone/>
            </a:pPr>
            <a:r>
              <a:rPr lang="en-US" dirty="0"/>
              <a:t>Answer:</a:t>
            </a:r>
          </a:p>
          <a:p>
            <a:pPr lvl="1"/>
            <a:r>
              <a:rPr lang="en-US" dirty="0"/>
              <a:t>Over one year period.</a:t>
            </a:r>
          </a:p>
          <a:p>
            <a:pPr lvl="1"/>
            <a:r>
              <a:rPr lang="en-US" dirty="0"/>
              <a:t>Over three year period.</a:t>
            </a:r>
          </a:p>
          <a:p>
            <a:pPr lvl="1"/>
            <a:endParaRPr lang="en-US" dirty="0"/>
          </a:p>
        </p:txBody>
      </p:sp>
    </p:spTree>
    <p:extLst>
      <p:ext uri="{BB962C8B-B14F-4D97-AF65-F5344CB8AC3E}">
        <p14:creationId xmlns:p14="http://schemas.microsoft.com/office/powerpoint/2010/main" val="23000767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69702" y="3754797"/>
            <a:ext cx="7392473" cy="1853894"/>
          </a:xfrm>
          <a:prstGeom prst="rect">
            <a:avLst/>
          </a:prstGeom>
        </p:spPr>
      </p:pic>
    </p:spTree>
    <p:extLst>
      <p:ext uri="{BB962C8B-B14F-4D97-AF65-F5344CB8AC3E}">
        <p14:creationId xmlns:p14="http://schemas.microsoft.com/office/powerpoint/2010/main" val="2269275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 there any additional information would you like us to know? </a:t>
            </a:r>
          </a:p>
        </p:txBody>
      </p:sp>
      <p:sp>
        <p:nvSpPr>
          <p:cNvPr id="5" name="Content Placeholder 4">
            <a:extLst>
              <a:ext uri="{FF2B5EF4-FFF2-40B4-BE49-F238E27FC236}">
                <a16:creationId xmlns:a16="http://schemas.microsoft.com/office/drawing/2014/main" id="{360C67F1-3542-4FC9-92A5-34B5CB9678B7}"/>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5231895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0B58A-B7C2-FD42-BAD0-D078D6229321}"/>
              </a:ext>
            </a:extLst>
          </p:cNvPr>
          <p:cNvSpPr>
            <a:spLocks noGrp="1"/>
          </p:cNvSpPr>
          <p:nvPr>
            <p:ph type="title"/>
          </p:nvPr>
        </p:nvSpPr>
        <p:spPr/>
        <p:txBody>
          <a:bodyPr>
            <a:normAutofit/>
          </a:bodyPr>
          <a:lstStyle/>
          <a:p>
            <a:r>
              <a:rPr lang="en-US" dirty="0"/>
              <a:t>What’s one experience in your downtown that every visitor should have—and why?</a:t>
            </a:r>
          </a:p>
        </p:txBody>
      </p:sp>
      <p:sp>
        <p:nvSpPr>
          <p:cNvPr id="3" name="Content Placeholder 2">
            <a:extLst>
              <a:ext uri="{FF2B5EF4-FFF2-40B4-BE49-F238E27FC236}">
                <a16:creationId xmlns:a16="http://schemas.microsoft.com/office/drawing/2014/main" id="{39EFAE7D-1112-9247-AD95-2A52033A56A5}"/>
              </a:ext>
            </a:extLst>
          </p:cNvPr>
          <p:cNvSpPr>
            <a:spLocks noGrp="1"/>
          </p:cNvSpPr>
          <p:nvPr>
            <p:ph idx="1"/>
          </p:nvPr>
        </p:nvSpPr>
        <p:spPr/>
        <p:txBody>
          <a:bodyPr/>
          <a:lstStyle/>
          <a:p>
            <a:endParaRPr lang="en-US" dirty="0"/>
          </a:p>
        </p:txBody>
      </p:sp>
    </p:spTree>
    <p:extLst>
      <p:ext uri="{BB962C8B-B14F-4D97-AF65-F5344CB8AC3E}">
        <p14:creationId xmlns:p14="http://schemas.microsoft.com/office/powerpoint/2010/main" val="40939993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3" y="2454972"/>
            <a:ext cx="10689466" cy="1320800"/>
          </a:xfrm>
        </p:spPr>
        <p:txBody>
          <a:bodyPr>
            <a:normAutofit/>
          </a:bodyPr>
          <a:lstStyle/>
          <a:p>
            <a:pPr algn="ctr"/>
            <a:r>
              <a:rPr lang="en-US" sz="7200" dirty="0"/>
              <a:t>THANK YOU!</a:t>
            </a:r>
          </a:p>
        </p:txBody>
      </p:sp>
    </p:spTree>
    <p:extLst>
      <p:ext uri="{BB962C8B-B14F-4D97-AF65-F5344CB8AC3E}">
        <p14:creationId xmlns:p14="http://schemas.microsoft.com/office/powerpoint/2010/main" val="203243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B66593-BFDC-44F9-9CDF-9E32D995210E}"/>
              </a:ext>
            </a:extLst>
          </p:cNvPr>
          <p:cNvSpPr>
            <a:spLocks noGrp="1"/>
          </p:cNvSpPr>
          <p:nvPr>
            <p:ph type="title"/>
          </p:nvPr>
        </p:nvSpPr>
        <p:spPr/>
        <p:txBody>
          <a:bodyPr/>
          <a:lstStyle/>
          <a:p>
            <a:br>
              <a:rPr lang="en-US" dirty="0"/>
            </a:br>
            <a:r>
              <a:rPr lang="en-US" dirty="0"/>
              <a:t>Tell us about Yourself</a:t>
            </a:r>
          </a:p>
        </p:txBody>
      </p:sp>
      <p:sp>
        <p:nvSpPr>
          <p:cNvPr id="3" name="Content Placeholder 2">
            <a:extLst>
              <a:ext uri="{FF2B5EF4-FFF2-40B4-BE49-F238E27FC236}">
                <a16:creationId xmlns:a16="http://schemas.microsoft.com/office/drawing/2014/main" id="{FCDD30AC-99DF-206C-0A9B-B498D0E18678}"/>
              </a:ext>
            </a:extLst>
          </p:cNvPr>
          <p:cNvSpPr>
            <a:spLocks noGrp="1"/>
          </p:cNvSpPr>
          <p:nvPr>
            <p:ph idx="1"/>
          </p:nvPr>
        </p:nvSpPr>
        <p:spPr/>
        <p:txBody>
          <a:bodyPr vert="horz" lIns="91440" tIns="45720" rIns="91440" bIns="45720" rtlCol="0" anchor="t">
            <a:normAutofit/>
          </a:bodyPr>
          <a:lstStyle/>
          <a:p>
            <a:r>
              <a:rPr lang="en-US" dirty="0"/>
              <a:t>What is your role + title?</a:t>
            </a:r>
          </a:p>
          <a:p>
            <a:r>
              <a:rPr lang="en-US" dirty="0"/>
              <a:t>Share names and roles of others who will be present during the meeting. </a:t>
            </a:r>
          </a:p>
          <a:p>
            <a:r>
              <a:rPr lang="en-US" dirty="0"/>
              <a:t>Do you oversee any additional boards/authorities? </a:t>
            </a:r>
          </a:p>
          <a:p>
            <a:pPr lvl="1"/>
            <a:r>
              <a:rPr lang="en-US" dirty="0"/>
              <a:t>If yes, please discuss.</a:t>
            </a:r>
          </a:p>
          <a:p>
            <a:r>
              <a:rPr lang="en-US" dirty="0"/>
              <a:t>What are the top three things you spend your time on in your position?</a:t>
            </a:r>
          </a:p>
          <a:p>
            <a:endParaRPr lang="en-US" sz="2000" dirty="0"/>
          </a:p>
          <a:p>
            <a:endParaRPr lang="en-US" dirty="0"/>
          </a:p>
          <a:p>
            <a:pPr marL="0" indent="0">
              <a:buNone/>
            </a:pPr>
            <a:endParaRPr lang="en-US" dirty="0"/>
          </a:p>
          <a:p>
            <a:endParaRPr lang="en-US" dirty="0"/>
          </a:p>
        </p:txBody>
      </p:sp>
    </p:spTree>
    <p:extLst>
      <p:ext uri="{BB962C8B-B14F-4D97-AF65-F5344CB8AC3E}">
        <p14:creationId xmlns:p14="http://schemas.microsoft.com/office/powerpoint/2010/main" val="292179362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Welcome! </a:t>
            </a:r>
            <a:br>
              <a:rPr lang="en-US" dirty="0"/>
            </a:br>
            <a:r>
              <a:rPr lang="en-US" dirty="0"/>
              <a:t>Tell us about your community</a:t>
            </a:r>
          </a:p>
        </p:txBody>
      </p:sp>
      <p:sp>
        <p:nvSpPr>
          <p:cNvPr id="5" name="Content Placeholder 4">
            <a:extLst>
              <a:ext uri="{FF2B5EF4-FFF2-40B4-BE49-F238E27FC236}">
                <a16:creationId xmlns:a16="http://schemas.microsoft.com/office/drawing/2014/main" id="{5D8CFECB-A075-58A6-ECD3-14E512EC3E00}"/>
              </a:ext>
            </a:extLst>
          </p:cNvPr>
          <p:cNvSpPr>
            <a:spLocks noGrp="1"/>
          </p:cNvSpPr>
          <p:nvPr>
            <p:ph idx="1"/>
          </p:nvPr>
        </p:nvSpPr>
        <p:spPr/>
        <p:txBody>
          <a:bodyPr/>
          <a:lstStyle/>
          <a:p>
            <a:r>
              <a:rPr lang="en-US" dirty="0"/>
              <a:t>Describe your community:</a:t>
            </a:r>
          </a:p>
          <a:p>
            <a:pPr lvl="1"/>
            <a:r>
              <a:rPr lang="en-US" dirty="0"/>
              <a:t>Community name, population, county, county population </a:t>
            </a:r>
          </a:p>
          <a:p>
            <a:r>
              <a:rPr lang="en-US" dirty="0"/>
              <a:t>Orientation map</a:t>
            </a:r>
          </a:p>
          <a:p>
            <a:pPr lvl="1"/>
            <a:r>
              <a:rPr lang="en-US" dirty="0"/>
              <a:t>(illustrate where your city is located within the state)</a:t>
            </a:r>
          </a:p>
          <a:p>
            <a:r>
              <a:rPr lang="en-US" dirty="0"/>
              <a:t>When was your program founded</a:t>
            </a:r>
          </a:p>
          <a:p>
            <a:r>
              <a:rPr lang="en-US" dirty="0"/>
              <a:t>Include a map of your Main Street district</a:t>
            </a:r>
          </a:p>
          <a:p>
            <a:endParaRPr lang="en-US" dirty="0"/>
          </a:p>
        </p:txBody>
      </p:sp>
    </p:spTree>
    <p:extLst>
      <p:ext uri="{BB962C8B-B14F-4D97-AF65-F5344CB8AC3E}">
        <p14:creationId xmlns:p14="http://schemas.microsoft.com/office/powerpoint/2010/main" val="167316121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7127C2-7B8B-4E10-94E7-72BA4DE42728}"/>
              </a:ext>
            </a:extLst>
          </p:cNvPr>
          <p:cNvSpPr>
            <a:spLocks noGrp="1"/>
          </p:cNvSpPr>
          <p:nvPr>
            <p:ph type="title"/>
          </p:nvPr>
        </p:nvSpPr>
        <p:spPr/>
        <p:txBody>
          <a:bodyPr/>
          <a:lstStyle/>
          <a:p>
            <a:r>
              <a:rPr lang="en-US" dirty="0"/>
              <a:t>Tell us about your community</a:t>
            </a:r>
          </a:p>
        </p:txBody>
      </p:sp>
      <p:sp>
        <p:nvSpPr>
          <p:cNvPr id="3" name="Content Placeholder 2">
            <a:extLst>
              <a:ext uri="{FF2B5EF4-FFF2-40B4-BE49-F238E27FC236}">
                <a16:creationId xmlns:a16="http://schemas.microsoft.com/office/drawing/2014/main" id="{81F8B227-113A-4B63-9062-B8BA9EAB6382}"/>
              </a:ext>
            </a:extLst>
          </p:cNvPr>
          <p:cNvSpPr>
            <a:spLocks noGrp="1"/>
          </p:cNvSpPr>
          <p:nvPr>
            <p:ph idx="1"/>
          </p:nvPr>
        </p:nvSpPr>
        <p:spPr/>
        <p:txBody>
          <a:bodyPr/>
          <a:lstStyle/>
          <a:p>
            <a:r>
              <a:rPr lang="en-US" dirty="0"/>
              <a:t>Demographics</a:t>
            </a:r>
          </a:p>
          <a:p>
            <a:pPr lvl="1"/>
            <a:r>
              <a:rPr lang="en-US" dirty="0"/>
              <a:t>Median Age</a:t>
            </a:r>
          </a:p>
          <a:p>
            <a:pPr lvl="1"/>
            <a:r>
              <a:rPr lang="en-US" dirty="0"/>
              <a:t>Median Household Income</a:t>
            </a:r>
          </a:p>
          <a:p>
            <a:pPr lvl="1"/>
            <a:r>
              <a:rPr lang="en-US" dirty="0"/>
              <a:t>Poverty Rate</a:t>
            </a:r>
          </a:p>
          <a:p>
            <a:pPr lvl="1"/>
            <a:r>
              <a:rPr lang="en-US" dirty="0"/>
              <a:t>Race Makeup</a:t>
            </a:r>
          </a:p>
          <a:p>
            <a:pPr lvl="1"/>
            <a:r>
              <a:rPr lang="en-US" dirty="0"/>
              <a:t>Gender Makeup</a:t>
            </a:r>
          </a:p>
          <a:p>
            <a:pPr lvl="1"/>
            <a:endParaRPr lang="en-US" dirty="0"/>
          </a:p>
          <a:p>
            <a:pPr lvl="1"/>
            <a:endParaRPr lang="en-US" dirty="0"/>
          </a:p>
        </p:txBody>
      </p:sp>
    </p:spTree>
    <p:extLst>
      <p:ext uri="{BB962C8B-B14F-4D97-AF65-F5344CB8AC3E}">
        <p14:creationId xmlns:p14="http://schemas.microsoft.com/office/powerpoint/2010/main" val="19506224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52C5D1-DFF1-40D7-95F1-893D329C80E7}"/>
              </a:ext>
            </a:extLst>
          </p:cNvPr>
          <p:cNvSpPr>
            <a:spLocks noGrp="1"/>
          </p:cNvSpPr>
          <p:nvPr>
            <p:ph type="title"/>
          </p:nvPr>
        </p:nvSpPr>
        <p:spPr>
          <a:xfrm>
            <a:off x="662344" y="386427"/>
            <a:ext cx="8596668" cy="1320800"/>
          </a:xfrm>
        </p:spPr>
        <p:txBody>
          <a:bodyPr/>
          <a:lstStyle/>
          <a:p>
            <a:br>
              <a:rPr lang="en-US" dirty="0"/>
            </a:br>
            <a:r>
              <a:rPr lang="en-US" dirty="0"/>
              <a:t>Tell us about your program:</a:t>
            </a:r>
          </a:p>
        </p:txBody>
      </p:sp>
      <p:sp>
        <p:nvSpPr>
          <p:cNvPr id="3" name="Content Placeholder 2">
            <a:extLst>
              <a:ext uri="{FF2B5EF4-FFF2-40B4-BE49-F238E27FC236}">
                <a16:creationId xmlns:a16="http://schemas.microsoft.com/office/drawing/2014/main" id="{2206ED77-84BD-4838-A58F-DF473C92758C}"/>
              </a:ext>
            </a:extLst>
          </p:cNvPr>
          <p:cNvSpPr>
            <a:spLocks noGrp="1"/>
          </p:cNvSpPr>
          <p:nvPr>
            <p:ph idx="1"/>
          </p:nvPr>
        </p:nvSpPr>
        <p:spPr>
          <a:xfrm>
            <a:off x="827235" y="1930400"/>
            <a:ext cx="8596668" cy="3880773"/>
          </a:xfrm>
        </p:spPr>
        <p:txBody>
          <a:bodyPr vert="horz" lIns="91440" tIns="45720" rIns="91440" bIns="45720" rtlCol="0" anchor="t">
            <a:normAutofit fontScale="70000" lnSpcReduction="20000"/>
          </a:bodyPr>
          <a:lstStyle/>
          <a:p>
            <a:r>
              <a:rPr lang="en-US" dirty="0"/>
              <a:t>What is your program’s organizational structure: </a:t>
            </a:r>
          </a:p>
          <a:p>
            <a:pPr lvl="1"/>
            <a:r>
              <a:rPr lang="en-US" dirty="0"/>
              <a:t>Where is your Main Street program housed?</a:t>
            </a:r>
          </a:p>
          <a:p>
            <a:pPr lvl="1"/>
            <a:r>
              <a:rPr lang="en-US" dirty="0"/>
              <a:t>Within a city or county department?</a:t>
            </a:r>
          </a:p>
          <a:p>
            <a:pPr lvl="1"/>
            <a:r>
              <a:rPr lang="en-US" dirty="0"/>
              <a:t>As a stand-alone nonprofit organization?</a:t>
            </a:r>
          </a:p>
          <a:p>
            <a:pPr lvl="1"/>
            <a:r>
              <a:rPr lang="en-US" dirty="0"/>
              <a:t>Under a chamber of commerce or other entity?</a:t>
            </a:r>
          </a:p>
          <a:p>
            <a:r>
              <a:rPr lang="en-US" dirty="0"/>
              <a:t>Who do you report to?</a:t>
            </a:r>
          </a:p>
          <a:p>
            <a:pPr lvl="1"/>
            <a:r>
              <a:rPr lang="en-US" dirty="0"/>
              <a:t>i.e. who is the director’s supervisor</a:t>
            </a:r>
          </a:p>
          <a:p>
            <a:r>
              <a:rPr lang="en-US" dirty="0"/>
              <a:t>What entity serves as the Main Street board?</a:t>
            </a:r>
          </a:p>
          <a:p>
            <a:pPr lvl="1"/>
            <a:r>
              <a:rPr lang="en-US" dirty="0"/>
              <a:t>DDA or stand-alone Main Street board?</a:t>
            </a:r>
          </a:p>
          <a:p>
            <a:r>
              <a:rPr lang="en-US" dirty="0"/>
              <a:t>Include organizational chart</a:t>
            </a:r>
          </a:p>
          <a:p>
            <a:r>
              <a:rPr lang="en-US" dirty="0"/>
              <a:t>What is your mission statement?</a:t>
            </a:r>
          </a:p>
          <a:p>
            <a:r>
              <a:rPr lang="en-US" dirty="0"/>
              <a:t>What is your vision statement?</a:t>
            </a:r>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25656759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D0559C1-6FF9-1F6D-E945-2AF3D3E6D7F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875CCF-6068-E28A-AB22-B1CF41CBF08C}"/>
              </a:ext>
            </a:extLst>
          </p:cNvPr>
          <p:cNvSpPr>
            <a:spLocks noGrp="1"/>
          </p:cNvSpPr>
          <p:nvPr>
            <p:ph type="title"/>
          </p:nvPr>
        </p:nvSpPr>
        <p:spPr>
          <a:xfrm>
            <a:off x="662344" y="386427"/>
            <a:ext cx="8596668" cy="1320800"/>
          </a:xfrm>
        </p:spPr>
        <p:txBody>
          <a:bodyPr/>
          <a:lstStyle/>
          <a:p>
            <a:br>
              <a:rPr lang="en-US" dirty="0"/>
            </a:br>
            <a:r>
              <a:rPr lang="en-US" dirty="0"/>
              <a:t>Tell us about your program:</a:t>
            </a:r>
          </a:p>
        </p:txBody>
      </p:sp>
      <p:sp>
        <p:nvSpPr>
          <p:cNvPr id="3" name="Content Placeholder 2">
            <a:extLst>
              <a:ext uri="{FF2B5EF4-FFF2-40B4-BE49-F238E27FC236}">
                <a16:creationId xmlns:a16="http://schemas.microsoft.com/office/drawing/2014/main" id="{242BD61D-D738-CDBC-EBA2-45283241B54D}"/>
              </a:ext>
            </a:extLst>
          </p:cNvPr>
          <p:cNvSpPr>
            <a:spLocks noGrp="1"/>
          </p:cNvSpPr>
          <p:nvPr>
            <p:ph idx="1"/>
          </p:nvPr>
        </p:nvSpPr>
        <p:spPr>
          <a:xfrm>
            <a:off x="827235" y="1930400"/>
            <a:ext cx="8596668" cy="3880773"/>
          </a:xfrm>
        </p:spPr>
        <p:txBody>
          <a:bodyPr vert="horz" lIns="91440" tIns="45720" rIns="91440" bIns="45720" rtlCol="0" anchor="t">
            <a:normAutofit/>
          </a:bodyPr>
          <a:lstStyle/>
          <a:p>
            <a:r>
              <a:rPr lang="en-US" dirty="0"/>
              <a:t>Total number of businesses downtown</a:t>
            </a:r>
          </a:p>
          <a:p>
            <a:r>
              <a:rPr lang="en-US" dirty="0"/>
              <a:t>Business retention rate </a:t>
            </a:r>
          </a:p>
          <a:p>
            <a:pPr lvl="1"/>
            <a:r>
              <a:rPr lang="en-US" dirty="0"/>
              <a:t>This refers to the percentage of businesses that continue to operate in downtown over a given period of time. </a:t>
            </a:r>
          </a:p>
          <a:p>
            <a:r>
              <a:rPr lang="en-US" dirty="0"/>
              <a:t>Downtown occupancy rate</a:t>
            </a:r>
          </a:p>
          <a:p>
            <a:pPr lvl="1"/>
            <a:r>
              <a:rPr lang="en-US" dirty="0"/>
              <a:t>This refers to the percentage of available commercial or residential spaces that are currently occupied or in use.</a:t>
            </a:r>
          </a:p>
          <a:p>
            <a:r>
              <a:rPr lang="en-US" dirty="0"/>
              <a:t>Key industries? </a:t>
            </a:r>
          </a:p>
          <a:p>
            <a:pPr lvl="1"/>
            <a:r>
              <a:rPr lang="en-US" dirty="0"/>
              <a:t>Service, Restaurants, Specialty, Retail, </a:t>
            </a:r>
            <a:r>
              <a:rPr lang="en-US" dirty="0" err="1"/>
              <a:t>Etc</a:t>
            </a:r>
            <a:r>
              <a:rPr lang="en-US" dirty="0"/>
              <a:t>?</a:t>
            </a:r>
          </a:p>
          <a:p>
            <a:pPr lvl="1"/>
            <a:endParaRPr lang="en-US" dirty="0"/>
          </a:p>
          <a:p>
            <a:endParaRPr lang="en-US" dirty="0"/>
          </a:p>
          <a:p>
            <a:pPr marL="0" indent="0">
              <a:buNone/>
            </a:pPr>
            <a:endParaRPr lang="en-US" dirty="0"/>
          </a:p>
        </p:txBody>
      </p:sp>
    </p:spTree>
    <p:extLst>
      <p:ext uri="{BB962C8B-B14F-4D97-AF65-F5344CB8AC3E}">
        <p14:creationId xmlns:p14="http://schemas.microsoft.com/office/powerpoint/2010/main" val="14810770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84092"/>
          </a:xfrm>
        </p:spPr>
        <p:txBody>
          <a:bodyPr>
            <a:normAutofit fontScale="90000"/>
          </a:bodyPr>
          <a:lstStyle/>
          <a:p>
            <a:r>
              <a:rPr lang="en-US" dirty="0"/>
              <a:t>STANDARD 1: BROAD-BASED COMMUNITY COMMITMENT TO REVITALIZATION</a:t>
            </a:r>
          </a:p>
        </p:txBody>
      </p:sp>
      <p:sp>
        <p:nvSpPr>
          <p:cNvPr id="3" name="Content Placeholder 2"/>
          <p:cNvSpPr>
            <a:spLocks noGrp="1"/>
          </p:cNvSpPr>
          <p:nvPr>
            <p:ph idx="1"/>
          </p:nvPr>
        </p:nvSpPr>
        <p:spPr/>
        <p:txBody>
          <a:bodyPr vert="horz" lIns="91440" tIns="45720" rIns="91440" bIns="45720" rtlCol="0" anchor="t">
            <a:normAutofit lnSpcReduction="10000"/>
          </a:bodyPr>
          <a:lstStyle/>
          <a:p>
            <a:r>
              <a:rPr lang="en-US" dirty="0"/>
              <a:t>How is your program engaging and educating the community at large? </a:t>
            </a:r>
          </a:p>
          <a:p>
            <a:pPr lvl="1"/>
            <a:r>
              <a:rPr lang="en-US" dirty="0"/>
              <a:t>Provide examples</a:t>
            </a:r>
            <a:br>
              <a:rPr lang="en-US" dirty="0"/>
            </a:br>
            <a:endParaRPr lang="en-US" dirty="0"/>
          </a:p>
          <a:p>
            <a:r>
              <a:rPr lang="en-US" dirty="0"/>
              <a:t>How is your program engaging and educating city leadership?</a:t>
            </a:r>
          </a:p>
          <a:p>
            <a:pPr lvl="1"/>
            <a:r>
              <a:rPr lang="en-US" dirty="0"/>
              <a:t>Provide examples</a:t>
            </a:r>
            <a:br>
              <a:rPr lang="en-US" dirty="0"/>
            </a:br>
            <a:endParaRPr lang="en-US" dirty="0"/>
          </a:p>
          <a:p>
            <a:r>
              <a:rPr lang="en-US" dirty="0"/>
              <a:t>How is your program engaging and educating community partners?</a:t>
            </a:r>
          </a:p>
          <a:p>
            <a:pPr lvl="1"/>
            <a:r>
              <a:rPr lang="en-US" dirty="0"/>
              <a:t>Provide examples</a:t>
            </a:r>
          </a:p>
        </p:txBody>
      </p:sp>
    </p:spTree>
    <p:extLst>
      <p:ext uri="{BB962C8B-B14F-4D97-AF65-F5344CB8AC3E}">
        <p14:creationId xmlns:p14="http://schemas.microsoft.com/office/powerpoint/2010/main" val="282169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46B8026-4422-7C4C-6EB4-AAFDEA93EBBF}"/>
              </a:ext>
            </a:extLst>
          </p:cNvPr>
          <p:cNvSpPr>
            <a:spLocks noGrp="1"/>
          </p:cNvSpPr>
          <p:nvPr>
            <p:ph type="title"/>
          </p:nvPr>
        </p:nvSpPr>
        <p:spPr/>
        <p:txBody>
          <a:bodyPr>
            <a:normAutofit fontScale="90000"/>
          </a:bodyPr>
          <a:lstStyle/>
          <a:p>
            <a:r>
              <a:rPr lang="en-US" dirty="0"/>
              <a:t>STANDARD 1: BROAD-BASED COMMUNITY COMMITMENT TO REVITALIZATION</a:t>
            </a:r>
          </a:p>
        </p:txBody>
      </p:sp>
      <p:sp>
        <p:nvSpPr>
          <p:cNvPr id="3" name="Content Placeholder 2"/>
          <p:cNvSpPr>
            <a:spLocks noGrp="1"/>
          </p:cNvSpPr>
          <p:nvPr>
            <p:ph idx="1"/>
          </p:nvPr>
        </p:nvSpPr>
        <p:spPr/>
        <p:txBody>
          <a:bodyPr vert="horz" lIns="91440" tIns="45720" rIns="91440" bIns="45720" rtlCol="0" anchor="t">
            <a:normAutofit/>
          </a:bodyPr>
          <a:lstStyle/>
          <a:p>
            <a:r>
              <a:rPr lang="en-US" sz="2000" dirty="0">
                <a:ea typeface="+mn-lt"/>
                <a:cs typeface="+mn-lt"/>
              </a:rPr>
              <a:t>Tell us how your organization partners or collaborates with outside partners to provide services, projects, or programs to the downtown district?</a:t>
            </a:r>
            <a:br>
              <a:rPr lang="en-US" sz="2000" dirty="0">
                <a:ea typeface="+mn-lt"/>
                <a:cs typeface="+mn-lt"/>
              </a:rPr>
            </a:br>
            <a:endParaRPr lang="en-US" dirty="0">
              <a:ea typeface="+mn-lt"/>
              <a:cs typeface="+mn-lt"/>
            </a:endParaRPr>
          </a:p>
          <a:p>
            <a:r>
              <a:rPr lang="en-US" sz="2000" dirty="0">
                <a:ea typeface="+mn-lt"/>
                <a:cs typeface="+mn-lt"/>
              </a:rPr>
              <a:t>How do your organization’s outreach and communication efforts engage with a diverse and inclusive mix of the community?</a:t>
            </a:r>
            <a:endParaRPr lang="en-US" sz="2000" dirty="0"/>
          </a:p>
          <a:p>
            <a:pPr marL="0" indent="0">
              <a:buNone/>
            </a:pPr>
            <a:endParaRPr lang="en-US" sz="2000" dirty="0"/>
          </a:p>
        </p:txBody>
      </p:sp>
    </p:spTree>
    <p:extLst>
      <p:ext uri="{BB962C8B-B14F-4D97-AF65-F5344CB8AC3E}">
        <p14:creationId xmlns:p14="http://schemas.microsoft.com/office/powerpoint/2010/main" val="3700663289"/>
      </p:ext>
    </p:extLst>
  </p:cSld>
  <p:clrMapOvr>
    <a:masterClrMapping/>
  </p:clrMapOvr>
</p:sld>
</file>

<file path=ppt/theme/theme1.xml><?xml version="1.0" encoding="utf-8"?>
<a:theme xmlns:a="http://schemas.openxmlformats.org/drawingml/2006/main" name="Facet">
  <a:themeElements>
    <a:clrScheme name="Custom 5">
      <a:dk1>
        <a:sysClr val="windowText" lastClr="000000"/>
      </a:dk1>
      <a:lt1>
        <a:sysClr val="window" lastClr="FFFFFF"/>
      </a:lt1>
      <a:dk2>
        <a:srgbClr val="2C3C43"/>
      </a:dk2>
      <a:lt2>
        <a:srgbClr val="EBEBEB"/>
      </a:lt2>
      <a:accent1>
        <a:srgbClr val="769907"/>
      </a:accent1>
      <a:accent2>
        <a:srgbClr val="004D74"/>
      </a:accent2>
      <a:accent3>
        <a:srgbClr val="004D74"/>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321</TotalTime>
  <Words>1529</Words>
  <Application>Microsoft Office PowerPoint</Application>
  <PresentationFormat>Widescreen</PresentationFormat>
  <Paragraphs>136</Paragraphs>
  <Slides>22</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Lato</vt:lpstr>
      <vt:lpstr>Trebuchet MS</vt:lpstr>
      <vt:lpstr>Wingdings 3</vt:lpstr>
      <vt:lpstr>Facet</vt:lpstr>
      <vt:lpstr>Guide to Using This Template </vt:lpstr>
      <vt:lpstr>PowerPoint Presentation</vt:lpstr>
      <vt:lpstr> Tell us about Yourself</vt:lpstr>
      <vt:lpstr>Welcome!  Tell us about your community</vt:lpstr>
      <vt:lpstr>Tell us about your community</vt:lpstr>
      <vt:lpstr> Tell us about your program:</vt:lpstr>
      <vt:lpstr> Tell us about your program:</vt:lpstr>
      <vt:lpstr>STANDARD 1: BROAD-BASED COMMUNITY COMMITMENT TO REVITALIZATION</vt:lpstr>
      <vt:lpstr>STANDARD 1: BROAD-BASED COMMUNITY COMMITMENT TO REVITALIZATION</vt:lpstr>
      <vt:lpstr>STANDARD 2: INCLUSIVE LEADERSHIP AND ORGANIZATIONAL CAPACITY</vt:lpstr>
      <vt:lpstr>STANDARD 2: INCLUSIVE LEADERSHIP AND ORGANIZATIONAL CAPACITY </vt:lpstr>
      <vt:lpstr>STANDARD 3: DIVERSIFIED FUNDING &amp; SUSTAINABLE PROGRAM OPERATIONS </vt:lpstr>
      <vt:lpstr>STANDARD 4:  STRATEGY-DRIVEN PROGRAMMING</vt:lpstr>
      <vt:lpstr>STANDARD 4:  STRATEGY-DRIVEN PROGRAMMING</vt:lpstr>
      <vt:lpstr>STANDARD 5: PRESERVATION-BASED  ECONOMIC DEVELOPMENT</vt:lpstr>
      <vt:lpstr>STANDARD 6: DEMONSTRATED IMPACT AND RESULTS</vt:lpstr>
      <vt:lpstr>What were your program’s biggest  accomplishments?</vt:lpstr>
      <vt:lpstr>What currently is your program’s  greatest challenge?</vt:lpstr>
      <vt:lpstr>What is your program’s number one goal?</vt:lpstr>
      <vt:lpstr>Is there any additional information would you like us to know? </vt:lpstr>
      <vt:lpstr>What’s one experience in your downtown that every visitor should have—and why?</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Tess Harper</dc:creator>
  <cp:lastModifiedBy>Ellen Hill</cp:lastModifiedBy>
  <cp:revision>490</cp:revision>
  <dcterms:created xsi:type="dcterms:W3CDTF">2017-11-17T19:02:57Z</dcterms:created>
  <dcterms:modified xsi:type="dcterms:W3CDTF">2025-09-03T13:27:39Z</dcterms:modified>
</cp:coreProperties>
</file>