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8" r:id="rId2"/>
  </p:sldMasterIdLst>
  <p:notesMasterIdLst>
    <p:notesMasterId r:id="rId35"/>
  </p:notesMasterIdLst>
  <p:sldIdLst>
    <p:sldId id="267" r:id="rId3"/>
    <p:sldId id="358" r:id="rId4"/>
    <p:sldId id="368" r:id="rId5"/>
    <p:sldId id="366" r:id="rId6"/>
    <p:sldId id="293" r:id="rId7"/>
    <p:sldId id="294" r:id="rId8"/>
    <p:sldId id="374" r:id="rId9"/>
    <p:sldId id="375" r:id="rId10"/>
    <p:sldId id="394" r:id="rId11"/>
    <p:sldId id="376" r:id="rId12"/>
    <p:sldId id="377" r:id="rId13"/>
    <p:sldId id="388" r:id="rId14"/>
    <p:sldId id="364" r:id="rId15"/>
    <p:sldId id="390" r:id="rId16"/>
    <p:sldId id="382" r:id="rId17"/>
    <p:sldId id="391" r:id="rId18"/>
    <p:sldId id="378" r:id="rId19"/>
    <p:sldId id="384" r:id="rId20"/>
    <p:sldId id="385" r:id="rId21"/>
    <p:sldId id="392" r:id="rId22"/>
    <p:sldId id="379" r:id="rId23"/>
    <p:sldId id="386" r:id="rId24"/>
    <p:sldId id="387" r:id="rId25"/>
    <p:sldId id="393" r:id="rId26"/>
    <p:sldId id="389" r:id="rId27"/>
    <p:sldId id="365" r:id="rId28"/>
    <p:sldId id="380" r:id="rId29"/>
    <p:sldId id="373" r:id="rId30"/>
    <p:sldId id="381" r:id="rId31"/>
    <p:sldId id="369" r:id="rId32"/>
    <p:sldId id="313" r:id="rId33"/>
    <p:sldId id="3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34D"/>
    <a:srgbClr val="00ACD3"/>
    <a:srgbClr val="7D2256"/>
    <a:srgbClr val="962256"/>
    <a:srgbClr val="000000"/>
    <a:srgbClr val="F7A88F"/>
    <a:srgbClr val="034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29" autoAdjust="0"/>
    <p:restoredTop sz="74460" autoAdjust="0"/>
  </p:normalViewPr>
  <p:slideViewPr>
    <p:cSldViewPr snapToGrid="0" snapToObjects="1">
      <p:cViewPr varScale="1">
        <p:scale>
          <a:sx n="83" d="100"/>
          <a:sy n="83" d="100"/>
        </p:scale>
        <p:origin x="89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3997A-C124-6C4A-BDF3-D89CE303CA69}"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412C2-CA0C-9A46-9232-44248C5A45AC}" type="slidenum">
              <a:rPr lang="en-US" smtClean="0"/>
              <a:t>‹#›</a:t>
            </a:fld>
            <a:endParaRPr lang="en-US"/>
          </a:p>
        </p:txBody>
      </p:sp>
    </p:spTree>
    <p:extLst>
      <p:ext uri="{BB962C8B-B14F-4D97-AF65-F5344CB8AC3E}">
        <p14:creationId xmlns:p14="http://schemas.microsoft.com/office/powerpoint/2010/main" val="2922986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Slide Templates are available as drop down selections. </a:t>
            </a:r>
          </a:p>
          <a:p>
            <a:r>
              <a:rPr lang="en-US" dirty="0"/>
              <a:t>Please refrain from over-populating slides. If they are so dense the copy needs to be reduced, create additional slides for ease of legibility.</a:t>
            </a:r>
          </a:p>
        </p:txBody>
      </p:sp>
      <p:sp>
        <p:nvSpPr>
          <p:cNvPr id="4" name="Slide Number Placeholder 3"/>
          <p:cNvSpPr>
            <a:spLocks noGrp="1"/>
          </p:cNvSpPr>
          <p:nvPr>
            <p:ph type="sldNum" sz="quarter" idx="5"/>
          </p:nvPr>
        </p:nvSpPr>
        <p:spPr/>
        <p:txBody>
          <a:bodyPr/>
          <a:lstStyle/>
          <a:p>
            <a:fld id="{BB7412C2-CA0C-9A46-9232-44248C5A45AC}" type="slidenum">
              <a:rPr lang="en-US" smtClean="0"/>
              <a:t>1</a:t>
            </a:fld>
            <a:endParaRPr lang="en-US"/>
          </a:p>
        </p:txBody>
      </p:sp>
    </p:spTree>
    <p:extLst>
      <p:ext uri="{BB962C8B-B14F-4D97-AF65-F5344CB8AC3E}">
        <p14:creationId xmlns:p14="http://schemas.microsoft.com/office/powerpoint/2010/main" val="121042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you think the comments looked like?</a:t>
            </a:r>
          </a:p>
        </p:txBody>
      </p:sp>
      <p:sp>
        <p:nvSpPr>
          <p:cNvPr id="4" name="Slide Number Placeholder 3"/>
          <p:cNvSpPr>
            <a:spLocks noGrp="1"/>
          </p:cNvSpPr>
          <p:nvPr>
            <p:ph type="sldNum" sz="quarter" idx="5"/>
          </p:nvPr>
        </p:nvSpPr>
        <p:spPr/>
        <p:txBody>
          <a:bodyPr/>
          <a:lstStyle/>
          <a:p>
            <a:fld id="{BB7412C2-CA0C-9A46-9232-44248C5A45AC}" type="slidenum">
              <a:rPr lang="en-US" smtClean="0"/>
              <a:t>13</a:t>
            </a:fld>
            <a:endParaRPr lang="en-US"/>
          </a:p>
        </p:txBody>
      </p:sp>
    </p:spTree>
    <p:extLst>
      <p:ext uri="{BB962C8B-B14F-4D97-AF65-F5344CB8AC3E}">
        <p14:creationId xmlns:p14="http://schemas.microsoft.com/office/powerpoint/2010/main" val="292554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comments </a:t>
            </a:r>
          </a:p>
          <a:p>
            <a:endParaRPr lang="en-US" dirty="0"/>
          </a:p>
          <a:p>
            <a:r>
              <a:rPr lang="en-US" dirty="0"/>
              <a:t>So these look like a bunch of different comments, but its actually not.</a:t>
            </a:r>
          </a:p>
          <a:p>
            <a:endParaRPr lang="en-US" dirty="0"/>
          </a:p>
          <a:p>
            <a:r>
              <a:rPr lang="en-US" dirty="0"/>
              <a:t>These aren’t a bunch of different problems, its one showing up in different ways.</a:t>
            </a:r>
          </a:p>
          <a:p>
            <a:endParaRPr lang="en-US" dirty="0"/>
          </a:p>
          <a:p>
            <a:r>
              <a:rPr lang="en-US" dirty="0"/>
              <a:t>Let’s talk about it.</a:t>
            </a:r>
          </a:p>
        </p:txBody>
      </p:sp>
      <p:sp>
        <p:nvSpPr>
          <p:cNvPr id="4" name="Slide Number Placeholder 3"/>
          <p:cNvSpPr>
            <a:spLocks noGrp="1"/>
          </p:cNvSpPr>
          <p:nvPr>
            <p:ph type="sldNum" sz="quarter" idx="5"/>
          </p:nvPr>
        </p:nvSpPr>
        <p:spPr/>
        <p:txBody>
          <a:bodyPr/>
          <a:lstStyle/>
          <a:p>
            <a:fld id="{BB7412C2-CA0C-9A46-9232-44248C5A45AC}" type="slidenum">
              <a:rPr lang="en-US" smtClean="0"/>
              <a:t>14</a:t>
            </a:fld>
            <a:endParaRPr lang="en-US"/>
          </a:p>
        </p:txBody>
      </p:sp>
    </p:spTree>
    <p:extLst>
      <p:ext uri="{BB962C8B-B14F-4D97-AF65-F5344CB8AC3E}">
        <p14:creationId xmlns:p14="http://schemas.microsoft.com/office/powerpoint/2010/main" val="412488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what you would have done. </a:t>
            </a:r>
          </a:p>
        </p:txBody>
      </p:sp>
      <p:sp>
        <p:nvSpPr>
          <p:cNvPr id="4" name="Slide Number Placeholder 3"/>
          <p:cNvSpPr>
            <a:spLocks noGrp="1"/>
          </p:cNvSpPr>
          <p:nvPr>
            <p:ph type="sldNum" sz="quarter" idx="5"/>
          </p:nvPr>
        </p:nvSpPr>
        <p:spPr/>
        <p:txBody>
          <a:bodyPr/>
          <a:lstStyle/>
          <a:p>
            <a:fld id="{BB7412C2-CA0C-9A46-9232-44248C5A45AC}" type="slidenum">
              <a:rPr lang="en-US" smtClean="0"/>
              <a:t>16</a:t>
            </a:fld>
            <a:endParaRPr lang="en-US"/>
          </a:p>
        </p:txBody>
      </p:sp>
    </p:spTree>
    <p:extLst>
      <p:ext uri="{BB962C8B-B14F-4D97-AF65-F5344CB8AC3E}">
        <p14:creationId xmlns:p14="http://schemas.microsoft.com/office/powerpoint/2010/main" val="52359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BB9AA-4AFD-3C81-FC8D-80476F8EC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15104-E031-7395-C7A8-396BF4F8E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C59C1-6B20-B81D-CFA7-9FDDFC256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EA5D66-4B13-8236-747A-35516C8CA10F}"/>
              </a:ext>
            </a:extLst>
          </p:cNvPr>
          <p:cNvSpPr>
            <a:spLocks noGrp="1"/>
          </p:cNvSpPr>
          <p:nvPr>
            <p:ph type="sldNum" sz="quarter" idx="5"/>
          </p:nvPr>
        </p:nvSpPr>
        <p:spPr/>
        <p:txBody>
          <a:bodyPr/>
          <a:lstStyle/>
          <a:p>
            <a:fld id="{BB7412C2-CA0C-9A46-9232-44248C5A45AC}" type="slidenum">
              <a:rPr lang="en-US" smtClean="0"/>
              <a:t>17</a:t>
            </a:fld>
            <a:endParaRPr lang="en-US"/>
          </a:p>
        </p:txBody>
      </p:sp>
    </p:spTree>
    <p:extLst>
      <p:ext uri="{BB962C8B-B14F-4D97-AF65-F5344CB8AC3E}">
        <p14:creationId xmlns:p14="http://schemas.microsoft.com/office/powerpoint/2010/main" val="2511216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Skeptical:</a:t>
            </a:r>
            <a:endParaRPr lang="en-US" dirty="0"/>
          </a:p>
          <a:p>
            <a:r>
              <a:rPr lang="en-US" dirty="0"/>
              <a:t>“We need something different.” </a:t>
            </a:r>
          </a:p>
          <a:p>
            <a:r>
              <a:rPr lang="en-US" dirty="0"/>
              <a:t>“Why another restaurant?” </a:t>
            </a:r>
          </a:p>
          <a:p>
            <a:r>
              <a:rPr lang="en-US" dirty="0"/>
              <a:t>“Downtown should be local.” </a:t>
            </a:r>
          </a:p>
          <a:p>
            <a:r>
              <a:rPr lang="en-US" b="1" dirty="0"/>
              <a:t>Supportive:</a:t>
            </a:r>
            <a:endParaRPr lang="en-US" dirty="0"/>
          </a:p>
          <a:p>
            <a:r>
              <a:rPr lang="en-US" dirty="0"/>
              <a:t>“This is huge for downtown.” </a:t>
            </a:r>
          </a:p>
          <a:p>
            <a:r>
              <a:rPr lang="en-US" dirty="0"/>
              <a:t>“Better than an empty building.” </a:t>
            </a:r>
          </a:p>
          <a:p>
            <a:r>
              <a:rPr lang="en-US" dirty="0"/>
              <a:t>“Growth brings more growth.” </a:t>
            </a:r>
          </a:p>
          <a:p>
            <a:r>
              <a:rPr lang="en-US" b="1" dirty="0"/>
              <a:t>Neutral / Redirecting:</a:t>
            </a:r>
            <a:endParaRPr lang="en-US" dirty="0"/>
          </a:p>
          <a:p>
            <a:r>
              <a:rPr lang="en-US" dirty="0"/>
              <a:t>“Can we get a deli next?” </a:t>
            </a:r>
          </a:p>
          <a:p>
            <a:r>
              <a:rPr lang="en-US" dirty="0"/>
              <a:t>“What about other types of businesses?”</a:t>
            </a:r>
          </a:p>
          <a:p>
            <a:endParaRPr lang="en-US" dirty="0"/>
          </a:p>
          <a:p>
            <a:r>
              <a:rPr lang="en-US" dirty="0"/>
              <a:t>So, what’s different here compared to the hotel example?</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18</a:t>
            </a:fld>
            <a:endParaRPr lang="en-US"/>
          </a:p>
        </p:txBody>
      </p:sp>
    </p:spTree>
    <p:extLst>
      <p:ext uri="{BB962C8B-B14F-4D97-AF65-F5344CB8AC3E}">
        <p14:creationId xmlns:p14="http://schemas.microsoft.com/office/powerpoint/2010/main" val="12939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2B3E-0FA9-95A1-E500-EECEA3B91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8494A-E45E-0F4C-4CD2-555C01CB2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A341B-AD55-D8A3-CB1F-83EE4F7154DA}"/>
              </a:ext>
            </a:extLst>
          </p:cNvPr>
          <p:cNvSpPr>
            <a:spLocks noGrp="1"/>
          </p:cNvSpPr>
          <p:nvPr>
            <p:ph type="body" idx="1"/>
          </p:nvPr>
        </p:nvSpPr>
        <p:spPr/>
        <p:txBody>
          <a:bodyPr/>
          <a:lstStyle/>
          <a:p>
            <a:r>
              <a:rPr lang="en-US" dirty="0"/>
              <a:t>Tell them what you would have done. </a:t>
            </a:r>
          </a:p>
        </p:txBody>
      </p:sp>
      <p:sp>
        <p:nvSpPr>
          <p:cNvPr id="4" name="Slide Number Placeholder 3">
            <a:extLst>
              <a:ext uri="{FF2B5EF4-FFF2-40B4-BE49-F238E27FC236}">
                <a16:creationId xmlns:a16="http://schemas.microsoft.com/office/drawing/2014/main" id="{E75EDD30-0D6E-C522-226E-EBBA8AF0BB38}"/>
              </a:ext>
            </a:extLst>
          </p:cNvPr>
          <p:cNvSpPr>
            <a:spLocks noGrp="1"/>
          </p:cNvSpPr>
          <p:nvPr>
            <p:ph type="sldNum" sz="quarter" idx="5"/>
          </p:nvPr>
        </p:nvSpPr>
        <p:spPr/>
        <p:txBody>
          <a:bodyPr/>
          <a:lstStyle/>
          <a:p>
            <a:fld id="{BB7412C2-CA0C-9A46-9232-44248C5A45AC}" type="slidenum">
              <a:rPr lang="en-US" smtClean="0"/>
              <a:t>20</a:t>
            </a:fld>
            <a:endParaRPr lang="en-US"/>
          </a:p>
        </p:txBody>
      </p:sp>
    </p:spTree>
    <p:extLst>
      <p:ext uri="{BB962C8B-B14F-4D97-AF65-F5344CB8AC3E}">
        <p14:creationId xmlns:p14="http://schemas.microsoft.com/office/powerpoint/2010/main" val="3835224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3D206-B557-6143-316F-C8E40610F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61C10-307F-6371-F906-D40961740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C4639-5088-FC4E-402F-DB9E9E4317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Recommended font style and sizes for legibility</a:t>
            </a:r>
          </a:p>
          <a:p>
            <a:r>
              <a:rPr lang="en-US" dirty="0"/>
              <a:t>Title text: Arial, 36pt, all caps</a:t>
            </a:r>
          </a:p>
          <a:p>
            <a:r>
              <a:rPr lang="en-US" dirty="0"/>
              <a:t>Body text: Arial, 24pt-28pt</a:t>
            </a:r>
          </a:p>
          <a:p>
            <a:endParaRPr lang="en-US" dirty="0"/>
          </a:p>
        </p:txBody>
      </p:sp>
      <p:sp>
        <p:nvSpPr>
          <p:cNvPr id="4" name="Slide Number Placeholder 3">
            <a:extLst>
              <a:ext uri="{FF2B5EF4-FFF2-40B4-BE49-F238E27FC236}">
                <a16:creationId xmlns:a16="http://schemas.microsoft.com/office/drawing/2014/main" id="{38606D9F-A4C8-1E41-7BE8-25587ED70FA6}"/>
              </a:ext>
            </a:extLst>
          </p:cNvPr>
          <p:cNvSpPr>
            <a:spLocks noGrp="1"/>
          </p:cNvSpPr>
          <p:nvPr>
            <p:ph type="sldNum" sz="quarter" idx="5"/>
          </p:nvPr>
        </p:nvSpPr>
        <p:spPr/>
        <p:txBody>
          <a:bodyPr/>
          <a:lstStyle/>
          <a:p>
            <a:fld id="{BB7412C2-CA0C-9A46-9232-44248C5A45AC}" type="slidenum">
              <a:rPr lang="en-US" smtClean="0"/>
              <a:t>21</a:t>
            </a:fld>
            <a:endParaRPr lang="en-US"/>
          </a:p>
        </p:txBody>
      </p:sp>
    </p:spTree>
    <p:extLst>
      <p:ext uri="{BB962C8B-B14F-4D97-AF65-F5344CB8AC3E}">
        <p14:creationId xmlns:p14="http://schemas.microsoft.com/office/powerpoint/2010/main" val="1659795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us are really good at sharing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what’s happening. Here’s the data. Here’s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alone doesn’t stop backlash, backlash isn’t about the information. It’s about the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Simply put, every message you craft that your audience sees is subconsciously asking three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this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it affect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good or bad for what I care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if all we say is what, our audience will fill in the 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crafting a message, you need to move beyond just announcing and start </a:t>
            </a:r>
            <a:r>
              <a:rPr lang="en-US" dirty="0" err="1"/>
              <a:t>intrepeting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your message in four parts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is happing (announcement)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Why it matters (purpose)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it means for them (impact)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comes next (clarity)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“We’re excited to announce a new streetscape project begging next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beginning a streetscape project next month designed to improve walkability and support local businesses. We know construction can be disruptive, here is what you can expect and how we’re working with contractors and businesses owners to minimize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added meaning, acknowledged concern, gave context, and reduced uncertainty. When this is done well you’ve inoculated audiences early, you’ve spoken to more than just your supporters, and you’ve made it easier for the message to be accepted instead of push against it. </a:t>
            </a:r>
          </a:p>
        </p:txBody>
      </p:sp>
      <p:sp>
        <p:nvSpPr>
          <p:cNvPr id="4" name="Slide Number Placeholder 3"/>
          <p:cNvSpPr>
            <a:spLocks noGrp="1"/>
          </p:cNvSpPr>
          <p:nvPr>
            <p:ph type="sldNum" sz="quarter" idx="5"/>
          </p:nvPr>
        </p:nvSpPr>
        <p:spPr/>
        <p:txBody>
          <a:bodyPr/>
          <a:lstStyle/>
          <a:p>
            <a:fld id="{BB7412C2-CA0C-9A46-9232-44248C5A45AC}" type="slidenum">
              <a:rPr lang="en-US" smtClean="0"/>
              <a:t>26</a:t>
            </a:fld>
            <a:endParaRPr lang="en-US"/>
          </a:p>
        </p:txBody>
      </p:sp>
    </p:spTree>
    <p:extLst>
      <p:ext uri="{BB962C8B-B14F-4D97-AF65-F5344CB8AC3E}">
        <p14:creationId xmlns:p14="http://schemas.microsoft.com/office/powerpoint/2010/main" val="330702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crafting a message, you want to have a specific audience in mind for the bulk of the message. When we try to make our communication universal it ends up falling flat with everyone.</a:t>
            </a:r>
          </a:p>
          <a:p>
            <a:endParaRPr lang="en-US" dirty="0"/>
          </a:p>
          <a:p>
            <a:r>
              <a:rPr lang="en-US" dirty="0"/>
              <a:t>HOWEVER </a:t>
            </a:r>
          </a:p>
          <a:p>
            <a:endParaRPr lang="en-US" dirty="0"/>
          </a:p>
          <a:p>
            <a:r>
              <a:rPr lang="en-US" dirty="0"/>
              <a:t>It is a double edge sword when we communicate via social media since all audiences have access to that. You want to keep  your main audience the focus, with some care for the other audiences that may likely see the content. This does change depending on the avenue you choose to communicate through. An email to your businesses prior to a major announcement may prove beneficial. </a:t>
            </a:r>
          </a:p>
          <a:p>
            <a:endParaRPr lang="en-US" dirty="0"/>
          </a:p>
          <a:p>
            <a:r>
              <a:rPr lang="en-US" dirty="0"/>
              <a:t>But, don’t wait several days to inform the public. Think of it like a heads up. Give them the option to reach out to you directly if they questions or concerns. Your business community can be your greatest supporters or your worst enemies. </a:t>
            </a:r>
          </a:p>
        </p:txBody>
      </p:sp>
      <p:sp>
        <p:nvSpPr>
          <p:cNvPr id="4" name="Slide Number Placeholder 3"/>
          <p:cNvSpPr>
            <a:spLocks noGrp="1"/>
          </p:cNvSpPr>
          <p:nvPr>
            <p:ph type="sldNum" sz="quarter" idx="5"/>
          </p:nvPr>
        </p:nvSpPr>
        <p:spPr/>
        <p:txBody>
          <a:bodyPr/>
          <a:lstStyle/>
          <a:p>
            <a:fld id="{BB7412C2-CA0C-9A46-9232-44248C5A45AC}" type="slidenum">
              <a:rPr lang="en-US" smtClean="0"/>
              <a:t>27</a:t>
            </a:fld>
            <a:endParaRPr lang="en-US"/>
          </a:p>
        </p:txBody>
      </p:sp>
    </p:spTree>
    <p:extLst>
      <p:ext uri="{BB962C8B-B14F-4D97-AF65-F5344CB8AC3E}">
        <p14:creationId xmlns:p14="http://schemas.microsoft.com/office/powerpoint/2010/main" val="1616345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and Instagram can share an audience so cross messaging is expected, but industry standards would agree that what you post on </a:t>
            </a:r>
            <a:r>
              <a:rPr lang="en-US" dirty="0" err="1"/>
              <a:t>facebook</a:t>
            </a:r>
            <a:r>
              <a:rPr lang="en-US" dirty="0"/>
              <a:t> and Instagram should be different. Same message, different delivery </a:t>
            </a:r>
          </a:p>
          <a:p>
            <a:endParaRPr lang="en-US" dirty="0"/>
          </a:p>
          <a:p>
            <a:r>
              <a:rPr lang="en-US" dirty="0" err="1"/>
              <a:t>Linkdin</a:t>
            </a:r>
            <a:r>
              <a:rPr lang="en-US" dirty="0"/>
              <a:t> is where your professional, developers, big wigs are. The people with the access and capital to make big changes in your town are more likely to see your content here. They’re opinion is also less likely to be impacted negatively on this channel. Additionally, things like tax incentives and large data points will make more sense to the audience here as they will likely have a better appreciation for the numbers and what they mean. </a:t>
            </a:r>
          </a:p>
          <a:p>
            <a:endParaRPr lang="en-US" dirty="0"/>
          </a:p>
          <a:p>
            <a:r>
              <a:rPr lang="en-US" dirty="0"/>
              <a:t>Email is targeted and direct. People on an email list are likely already invested in what you are doing, emails are a way to maintain that support and help them feel like insiders.</a:t>
            </a:r>
          </a:p>
          <a:p>
            <a:endParaRPr lang="en-US" dirty="0"/>
          </a:p>
          <a:p>
            <a:r>
              <a:rPr lang="en-US" dirty="0"/>
              <a:t>Note: You don’t have to have all of these communication avenues. </a:t>
            </a:r>
          </a:p>
        </p:txBody>
      </p:sp>
      <p:sp>
        <p:nvSpPr>
          <p:cNvPr id="4" name="Slide Number Placeholder 3"/>
          <p:cNvSpPr>
            <a:spLocks noGrp="1"/>
          </p:cNvSpPr>
          <p:nvPr>
            <p:ph type="sldNum" sz="quarter" idx="5"/>
          </p:nvPr>
        </p:nvSpPr>
        <p:spPr/>
        <p:txBody>
          <a:bodyPr/>
          <a:lstStyle/>
          <a:p>
            <a:fld id="{BB7412C2-CA0C-9A46-9232-44248C5A45AC}" type="slidenum">
              <a:rPr lang="en-US" smtClean="0"/>
              <a:t>28</a:t>
            </a:fld>
            <a:endParaRPr lang="en-US"/>
          </a:p>
        </p:txBody>
      </p:sp>
    </p:spTree>
    <p:extLst>
      <p:ext uri="{BB962C8B-B14F-4D97-AF65-F5344CB8AC3E}">
        <p14:creationId xmlns:p14="http://schemas.microsoft.com/office/powerpoint/2010/main" val="329346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font style and sizes for legibility</a:t>
            </a:r>
          </a:p>
          <a:p>
            <a:r>
              <a:rPr lang="en-US" dirty="0"/>
              <a:t>Title text: Arial, 36pt, all caps</a:t>
            </a:r>
          </a:p>
          <a:p>
            <a:r>
              <a:rPr lang="en-US" dirty="0"/>
              <a:t>Body text: Arial, 24pt-28pt</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2</a:t>
            </a:fld>
            <a:endParaRPr lang="en-US"/>
          </a:p>
        </p:txBody>
      </p:sp>
    </p:spTree>
    <p:extLst>
      <p:ext uri="{BB962C8B-B14F-4D97-AF65-F5344CB8AC3E}">
        <p14:creationId xmlns:p14="http://schemas.microsoft.com/office/powerpoint/2010/main" val="52837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 predict the comments, you can prepare the message.</a:t>
            </a:r>
          </a:p>
          <a:p>
            <a:endParaRPr lang="en-US" dirty="0"/>
          </a:p>
          <a:p>
            <a:r>
              <a:rPr lang="en-US" dirty="0"/>
              <a:t>You’re not trying to win the argument; you’re trying to preserve trust.</a:t>
            </a:r>
          </a:p>
          <a:p>
            <a:endParaRPr lang="en-US" dirty="0"/>
          </a:p>
          <a:p>
            <a:r>
              <a:rPr lang="en-US" dirty="0"/>
              <a:t>Note: It’s hard to take the personal out of message, but, the argument isn’t about you. The audience isn’t mad at you, they’re mad/confused about the situation. </a:t>
            </a:r>
          </a:p>
          <a:p>
            <a:endParaRPr lang="en-US" dirty="0"/>
          </a:p>
          <a:p>
            <a:r>
              <a:rPr lang="en-US" dirty="0"/>
              <a:t>When backlash happens, take a moment to hear what your community is saying. Backlash provides data and insights into your community's value systems, wants, and fears. This will help you prepare in the future. </a:t>
            </a:r>
          </a:p>
          <a:p>
            <a:endParaRPr lang="en-US" dirty="0"/>
          </a:p>
          <a:p>
            <a:r>
              <a:rPr lang="en-US" dirty="0"/>
              <a:t>You will get this wrong in the beginning and probably after. </a:t>
            </a:r>
            <a:r>
              <a:rPr lang="en-US" dirty="0" err="1"/>
              <a:t>Intrest</a:t>
            </a:r>
            <a:r>
              <a:rPr lang="en-US" dirty="0"/>
              <a:t> and values shift, your communication needs to shift with it. </a:t>
            </a:r>
          </a:p>
        </p:txBody>
      </p:sp>
      <p:sp>
        <p:nvSpPr>
          <p:cNvPr id="4" name="Slide Number Placeholder 3"/>
          <p:cNvSpPr>
            <a:spLocks noGrp="1"/>
          </p:cNvSpPr>
          <p:nvPr>
            <p:ph type="sldNum" sz="quarter" idx="5"/>
          </p:nvPr>
        </p:nvSpPr>
        <p:spPr/>
        <p:txBody>
          <a:bodyPr/>
          <a:lstStyle/>
          <a:p>
            <a:fld id="{BB7412C2-CA0C-9A46-9232-44248C5A45AC}" type="slidenum">
              <a:rPr lang="en-US" smtClean="0"/>
              <a:t>29</a:t>
            </a:fld>
            <a:endParaRPr lang="en-US"/>
          </a:p>
        </p:txBody>
      </p:sp>
    </p:spTree>
    <p:extLst>
      <p:ext uri="{BB962C8B-B14F-4D97-AF65-F5344CB8AC3E}">
        <p14:creationId xmlns:p14="http://schemas.microsoft.com/office/powerpoint/2010/main" val="3859882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font style and sizes for legibility</a:t>
            </a:r>
          </a:p>
          <a:p>
            <a:r>
              <a:rPr lang="en-US" dirty="0"/>
              <a:t>Body text: Arial, 24pt-28pt</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30</a:t>
            </a:fld>
            <a:endParaRPr lang="en-US"/>
          </a:p>
        </p:txBody>
      </p:sp>
    </p:spTree>
    <p:extLst>
      <p:ext uri="{BB962C8B-B14F-4D97-AF65-F5344CB8AC3E}">
        <p14:creationId xmlns:p14="http://schemas.microsoft.com/office/powerpoint/2010/main" val="351164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font style and sizes for legibility</a:t>
            </a:r>
          </a:p>
          <a:p>
            <a:r>
              <a:rPr lang="en-US" dirty="0"/>
              <a:t>Name text: Arial, 48pt</a:t>
            </a:r>
          </a:p>
          <a:p>
            <a:r>
              <a:rPr lang="en-US" dirty="0"/>
              <a:t>Title &amp; organization text: Arial, 28pt</a:t>
            </a:r>
          </a:p>
        </p:txBody>
      </p:sp>
      <p:sp>
        <p:nvSpPr>
          <p:cNvPr id="4" name="Slide Number Placeholder 3"/>
          <p:cNvSpPr>
            <a:spLocks noGrp="1"/>
          </p:cNvSpPr>
          <p:nvPr>
            <p:ph type="sldNum" sz="quarter" idx="5"/>
          </p:nvPr>
        </p:nvSpPr>
        <p:spPr/>
        <p:txBody>
          <a:bodyPr/>
          <a:lstStyle/>
          <a:p>
            <a:fld id="{BB7412C2-CA0C-9A46-9232-44248C5A45AC}" type="slidenum">
              <a:rPr lang="en-US" smtClean="0"/>
              <a:t>31</a:t>
            </a:fld>
            <a:endParaRPr lang="en-US"/>
          </a:p>
        </p:txBody>
      </p:sp>
    </p:spTree>
    <p:extLst>
      <p:ext uri="{BB962C8B-B14F-4D97-AF65-F5344CB8AC3E}">
        <p14:creationId xmlns:p14="http://schemas.microsoft.com/office/powerpoint/2010/main" val="404805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32</a:t>
            </a:fld>
            <a:endParaRPr lang="en-US"/>
          </a:p>
        </p:txBody>
      </p:sp>
    </p:spTree>
    <p:extLst>
      <p:ext uri="{BB962C8B-B14F-4D97-AF65-F5344CB8AC3E}">
        <p14:creationId xmlns:p14="http://schemas.microsoft.com/office/powerpoint/2010/main" val="274080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font style and sizes for legibility</a:t>
            </a:r>
          </a:p>
          <a:p>
            <a:r>
              <a:rPr lang="en-US" dirty="0"/>
              <a:t>Body text: Arial, 24pt-28pt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3</a:t>
            </a:fld>
            <a:endParaRPr lang="en-US"/>
          </a:p>
        </p:txBody>
      </p:sp>
    </p:spTree>
    <p:extLst>
      <p:ext uri="{BB962C8B-B14F-4D97-AF65-F5344CB8AC3E}">
        <p14:creationId xmlns:p14="http://schemas.microsoft.com/office/powerpoint/2010/main" val="60681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hit post…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immediately check the comments.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Whether you’re in a city office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 a nonprofit…</a:t>
            </a:r>
          </a:p>
          <a:p>
            <a:r>
              <a:rPr lang="en-US" sz="1200" kern="1200" dirty="0">
                <a:solidFill>
                  <a:schemeClr val="tx1"/>
                </a:solidFill>
                <a:effectLst/>
                <a:latin typeface="+mn-lt"/>
                <a:ea typeface="+mn-ea"/>
                <a:cs typeface="+mn-cs"/>
              </a:rPr>
              <a:t>You’re not just sharing information—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you’re managing public trust.</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4</a:t>
            </a:fld>
            <a:endParaRPr lang="en-US"/>
          </a:p>
        </p:txBody>
      </p:sp>
    </p:spTree>
    <p:extLst>
      <p:ext uri="{BB962C8B-B14F-4D97-AF65-F5344CB8AC3E}">
        <p14:creationId xmlns:p14="http://schemas.microsoft.com/office/powerpoint/2010/main" val="36950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Promotion is for ads, marketing, storytelling, positioning</a:t>
            </a:r>
          </a:p>
          <a:p>
            <a:r>
              <a:rPr lang="en-US" dirty="0"/>
              <a:t>Communication is  for traffic changes, announcements, information sharing, updates, explanations </a:t>
            </a:r>
          </a:p>
          <a:p>
            <a:endParaRPr lang="en-US" dirty="0"/>
          </a:p>
          <a:p>
            <a:r>
              <a:rPr lang="en-US" dirty="0"/>
              <a:t>Online audiences are very creative </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5</a:t>
            </a:fld>
            <a:endParaRPr lang="en-US"/>
          </a:p>
        </p:txBody>
      </p:sp>
    </p:spTree>
    <p:extLst>
      <p:ext uri="{BB962C8B-B14F-4D97-AF65-F5344CB8AC3E}">
        <p14:creationId xmlns:p14="http://schemas.microsoft.com/office/powerpoint/2010/main" val="133295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who is gov housed and who is nonprofit housed</a:t>
            </a:r>
          </a:p>
          <a:p>
            <a:r>
              <a:rPr lang="en-US" dirty="0"/>
              <a:t>Communication from the two entities can and should look different</a:t>
            </a:r>
          </a:p>
          <a:p>
            <a:endParaRPr lang="en-US" dirty="0"/>
          </a:p>
          <a:p>
            <a:r>
              <a:rPr lang="en-US" dirty="0"/>
              <a:t>Prepare for theoretical practice and apologize for text heavy slides</a:t>
            </a:r>
          </a:p>
          <a:p>
            <a:endParaRPr lang="en-US" dirty="0"/>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6</a:t>
            </a:fld>
            <a:endParaRPr lang="en-US"/>
          </a:p>
        </p:txBody>
      </p:sp>
    </p:spTree>
    <p:extLst>
      <p:ext uri="{BB962C8B-B14F-4D97-AF65-F5344CB8AC3E}">
        <p14:creationId xmlns:p14="http://schemas.microsoft.com/office/powerpoint/2010/main" val="324787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audience hears about something from someone else first, especially in a negative or incomplete way, that version becomes their starting point.</a:t>
            </a:r>
          </a:p>
          <a:p>
            <a:r>
              <a:rPr lang="en-US" dirty="0"/>
              <a:t>So your job is to:</a:t>
            </a:r>
          </a:p>
          <a:p>
            <a:r>
              <a:rPr lang="en-US" b="1" dirty="0"/>
              <a:t>Introduce the topic early</a:t>
            </a:r>
            <a:r>
              <a:rPr lang="en-US" dirty="0"/>
              <a:t> </a:t>
            </a:r>
          </a:p>
          <a:p>
            <a:r>
              <a:rPr lang="en-US" b="1" dirty="0"/>
              <a:t>Acknowledge likely concerns upfront</a:t>
            </a:r>
            <a:r>
              <a:rPr lang="en-US" dirty="0"/>
              <a:t> </a:t>
            </a:r>
          </a:p>
          <a:p>
            <a:r>
              <a:rPr lang="en-US" b="1" dirty="0"/>
              <a:t>Frame what it means before others do</a:t>
            </a:r>
            <a:endParaRPr lang="en-US" dirty="0"/>
          </a:p>
          <a:p>
            <a:endParaRPr lang="en-US" dirty="0"/>
          </a:p>
          <a:p>
            <a:r>
              <a:rPr lang="en-US" dirty="0"/>
              <a:t>inoculation in practice:</a:t>
            </a:r>
          </a:p>
          <a:p>
            <a:r>
              <a:rPr lang="en-US" dirty="0"/>
              <a:t>You don’t wait </a:t>
            </a:r>
          </a:p>
          <a:p>
            <a:r>
              <a:rPr lang="en-US" dirty="0"/>
              <a:t>You name concerns </a:t>
            </a:r>
          </a:p>
          <a:p>
            <a:r>
              <a:rPr lang="en-US" dirty="0"/>
              <a:t>You shape the lens</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7</a:t>
            </a:fld>
            <a:endParaRPr lang="en-US"/>
          </a:p>
        </p:txBody>
      </p:sp>
    </p:spTree>
    <p:extLst>
      <p:ext uri="{BB962C8B-B14F-4D97-AF65-F5344CB8AC3E}">
        <p14:creationId xmlns:p14="http://schemas.microsoft.com/office/powerpoint/2010/main" val="225320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Practical Summary (Main Street Version)</a:t>
            </a:r>
          </a:p>
          <a:p>
            <a:r>
              <a:rPr lang="en-US" dirty="0"/>
              <a:t>Not everyone hears your message the same way.</a:t>
            </a:r>
          </a:p>
          <a:p>
            <a:r>
              <a:rPr lang="en-US" dirty="0"/>
              <a:t>Some people are already on board </a:t>
            </a:r>
          </a:p>
          <a:p>
            <a:r>
              <a:rPr lang="en-US" dirty="0"/>
              <a:t>Some are unsure </a:t>
            </a:r>
          </a:p>
          <a:p>
            <a:r>
              <a:rPr lang="en-US" dirty="0"/>
              <a:t>Some are firmly against it </a:t>
            </a:r>
          </a:p>
          <a:p>
            <a:r>
              <a:rPr lang="en-US" dirty="0"/>
              <a:t>If your message only speaks to supporters, you risk:</a:t>
            </a:r>
          </a:p>
          <a:p>
            <a:r>
              <a:rPr lang="en-US" dirty="0"/>
              <a:t>Ignoring concerns </a:t>
            </a:r>
          </a:p>
          <a:p>
            <a:r>
              <a:rPr lang="en-US" dirty="0"/>
              <a:t>Strengthening opposition </a:t>
            </a:r>
          </a:p>
          <a:p>
            <a:r>
              <a:rPr lang="en-US" dirty="0"/>
              <a:t>Losing the middle group that could be persuaded </a:t>
            </a:r>
          </a:p>
          <a:p>
            <a:br>
              <a:rPr lang="en-US" dirty="0"/>
            </a:br>
            <a:endParaRPr lang="en-US" dirty="0"/>
          </a:p>
          <a:p>
            <a:r>
              <a:rPr lang="en-US" b="1" dirty="0"/>
              <a:t>In one line (slide-ready):</a:t>
            </a:r>
          </a:p>
          <a:p>
            <a:r>
              <a:rPr lang="en-US" dirty="0"/>
              <a:t>“You’re not talking to one audience—you’re talking to three.”</a:t>
            </a:r>
          </a:p>
          <a:p>
            <a:br>
              <a:rPr lang="en-US" dirty="0"/>
            </a:br>
            <a:endParaRPr lang="en-US" dirty="0"/>
          </a:p>
          <a:p>
            <a:r>
              <a:rPr lang="en-US" b="1" dirty="0"/>
              <a:t>Quick Applied Example</a:t>
            </a:r>
          </a:p>
          <a:p>
            <a:r>
              <a:rPr lang="en-US" dirty="0"/>
              <a:t>Instead of:</a:t>
            </a:r>
          </a:p>
          <a:p>
            <a:r>
              <a:rPr lang="en-US" dirty="0"/>
              <a:t>“This project will be a great addition to downtown!”</a:t>
            </a:r>
          </a:p>
          <a:p>
            <a:r>
              <a:rPr lang="en-US" dirty="0"/>
              <a:t>Try:</a:t>
            </a:r>
          </a:p>
          <a:p>
            <a:r>
              <a:rPr lang="en-US" dirty="0"/>
              <a:t>“We’re excited about this project, and we also know it may not feel like a fit for everyone—especially when it comes to parking and character. Here’s how those concerns are being considered.”</a:t>
            </a:r>
          </a:p>
          <a:p>
            <a:br>
              <a:rPr lang="en-US" dirty="0"/>
            </a:br>
            <a:endParaRPr lang="en-US" dirty="0"/>
          </a:p>
          <a:p>
            <a:r>
              <a:rPr lang="en-US" dirty="0"/>
              <a:t>That’s Social Judgment Theory in practice:</a:t>
            </a:r>
          </a:p>
          <a:p>
            <a:r>
              <a:rPr lang="en-US" dirty="0"/>
              <a:t>You acknowledged multiple perspectives </a:t>
            </a:r>
          </a:p>
          <a:p>
            <a:r>
              <a:rPr lang="en-US" dirty="0"/>
              <a:t>You spoke to skeptics—not just supporters </a:t>
            </a:r>
          </a:p>
          <a:p>
            <a:r>
              <a:rPr lang="en-US" dirty="0"/>
              <a:t>You kept the middle group from drifting into opposition</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8</a:t>
            </a:fld>
            <a:endParaRPr lang="en-US"/>
          </a:p>
        </p:txBody>
      </p:sp>
    </p:spTree>
    <p:extLst>
      <p:ext uri="{BB962C8B-B14F-4D97-AF65-F5344CB8AC3E}">
        <p14:creationId xmlns:p14="http://schemas.microsoft.com/office/powerpoint/2010/main" val="332191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hotel becomes “downtown losing its charm” A chain restaurant becomes “small businesses being pushed out” An art installation becomes “wasted tax dollars”</a:t>
            </a:r>
          </a:p>
          <a:p>
            <a:endParaRPr lang="en-US" dirty="0"/>
          </a:p>
          <a:p>
            <a:r>
              <a:rPr lang="en-US" dirty="0"/>
              <a:t>Instead of:</a:t>
            </a:r>
          </a:p>
          <a:p>
            <a:r>
              <a:rPr lang="en-US" dirty="0"/>
              <a:t>“This project will bring new investment and activity downtown.”</a:t>
            </a:r>
          </a:p>
          <a:p>
            <a:r>
              <a:rPr lang="en-US" dirty="0"/>
              <a:t>Try:</a:t>
            </a:r>
          </a:p>
          <a:p>
            <a:r>
              <a:rPr lang="en-US" dirty="0"/>
              <a:t>“This project is designed to support what people already value about downtown—local businesses, walkability, and long-term sustainability.”</a:t>
            </a:r>
          </a:p>
          <a:p>
            <a:endParaRPr lang="en-US" dirty="0"/>
          </a:p>
          <a:p>
            <a:r>
              <a:rPr lang="en-US" dirty="0"/>
              <a:t>Cognitive Dissonance in practice:</a:t>
            </a:r>
          </a:p>
          <a:p>
            <a:r>
              <a:rPr lang="en-US" dirty="0"/>
              <a:t>You aligned the message with existing beliefs </a:t>
            </a:r>
          </a:p>
          <a:p>
            <a:r>
              <a:rPr lang="en-US" dirty="0"/>
              <a:t>You reduced the need for people to “push back” </a:t>
            </a:r>
          </a:p>
          <a:p>
            <a:r>
              <a:rPr lang="en-US" dirty="0"/>
              <a:t>You made it easier to accept, not resist </a:t>
            </a:r>
          </a:p>
          <a:p>
            <a:endParaRPr lang="en-US" dirty="0"/>
          </a:p>
        </p:txBody>
      </p:sp>
      <p:sp>
        <p:nvSpPr>
          <p:cNvPr id="4" name="Slide Number Placeholder 3"/>
          <p:cNvSpPr>
            <a:spLocks noGrp="1"/>
          </p:cNvSpPr>
          <p:nvPr>
            <p:ph type="sldNum" sz="quarter" idx="5"/>
          </p:nvPr>
        </p:nvSpPr>
        <p:spPr/>
        <p:txBody>
          <a:bodyPr/>
          <a:lstStyle/>
          <a:p>
            <a:fld id="{BB7412C2-CA0C-9A46-9232-44248C5A45AC}" type="slidenum">
              <a:rPr lang="en-US" smtClean="0"/>
              <a:t>10</a:t>
            </a:fld>
            <a:endParaRPr lang="en-US"/>
          </a:p>
        </p:txBody>
      </p:sp>
    </p:spTree>
    <p:extLst>
      <p:ext uri="{BB962C8B-B14F-4D97-AF65-F5344CB8AC3E}">
        <p14:creationId xmlns:p14="http://schemas.microsoft.com/office/powerpoint/2010/main" val="3910188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creen Sa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7A825-226C-AAE7-42BD-540BF8279B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2" y="4909"/>
            <a:ext cx="12189014" cy="6848178"/>
          </a:xfrm>
          <a:prstGeom prst="rect">
            <a:avLst/>
          </a:prstGeom>
        </p:spPr>
      </p:pic>
    </p:spTree>
    <p:extLst>
      <p:ext uri="{BB962C8B-B14F-4D97-AF65-F5344CB8AC3E}">
        <p14:creationId xmlns:p14="http://schemas.microsoft.com/office/powerpoint/2010/main" val="162961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7" cy="6848174"/>
          </a:xfrm>
          <a:prstGeom prst="rect">
            <a:avLst/>
          </a:prstGeom>
        </p:spPr>
      </p:pic>
      <p:sp>
        <p:nvSpPr>
          <p:cNvPr id="2" name="Title 1">
            <a:extLst>
              <a:ext uri="{FF2B5EF4-FFF2-40B4-BE49-F238E27FC236}">
                <a16:creationId xmlns:a16="http://schemas.microsoft.com/office/drawing/2014/main" id="{FA6E40E8-3B22-2010-FBCC-6A0A1B2F7588}"/>
              </a:ext>
            </a:extLst>
          </p:cNvPr>
          <p:cNvSpPr>
            <a:spLocks noGrp="1"/>
          </p:cNvSpPr>
          <p:nvPr>
            <p:ph type="ctrTitle" hasCustomPrompt="1"/>
          </p:nvPr>
        </p:nvSpPr>
        <p:spPr>
          <a:xfrm>
            <a:off x="3769451" y="4272297"/>
            <a:ext cx="8004627" cy="1232575"/>
          </a:xfrm>
        </p:spPr>
        <p:txBody>
          <a:bodyPr anchor="b">
            <a:noAutofit/>
          </a:bodyPr>
          <a:lstStyle>
            <a:lvl1pPr algn="l">
              <a:defRPr sz="4000">
                <a:solidFill>
                  <a:schemeClr val="bg1"/>
                </a:solidFill>
              </a:defRPr>
            </a:lvl1pPr>
          </a:lstStyle>
          <a:p>
            <a:r>
              <a:rPr lang="en-US" dirty="0"/>
              <a:t>CLICK SPEAKER FIRST LAST</a:t>
            </a:r>
          </a:p>
        </p:txBody>
      </p:sp>
      <p:sp>
        <p:nvSpPr>
          <p:cNvPr id="5" name="Text Placeholder 5">
            <a:extLst>
              <a:ext uri="{FF2B5EF4-FFF2-40B4-BE49-F238E27FC236}">
                <a16:creationId xmlns:a16="http://schemas.microsoft.com/office/drawing/2014/main" id="{007FD706-91A1-5564-AF04-1C1239E6AFF7}"/>
              </a:ext>
            </a:extLst>
          </p:cNvPr>
          <p:cNvSpPr>
            <a:spLocks noGrp="1"/>
          </p:cNvSpPr>
          <p:nvPr>
            <p:ph type="body" sz="quarter" idx="12" hasCustomPrompt="1"/>
          </p:nvPr>
        </p:nvSpPr>
        <p:spPr>
          <a:xfrm>
            <a:off x="3768581" y="5651932"/>
            <a:ext cx="7993928" cy="887413"/>
          </a:xfrm>
        </p:spPr>
        <p:txBody>
          <a:bodyPr>
            <a:normAutofit/>
          </a:bodyPr>
          <a:lstStyle>
            <a:lvl1pPr marL="0" indent="0">
              <a:buNone/>
              <a:defRPr sz="2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Speaker Title, Organization</a:t>
            </a:r>
          </a:p>
        </p:txBody>
      </p:sp>
    </p:spTree>
    <p:extLst>
      <p:ext uri="{BB962C8B-B14F-4D97-AF65-F5344CB8AC3E}">
        <p14:creationId xmlns:p14="http://schemas.microsoft.com/office/powerpoint/2010/main" val="318994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7" cy="6848175"/>
          </a:xfrm>
          <a:prstGeom prst="rect">
            <a:avLst/>
          </a:prstGeom>
        </p:spPr>
      </p:pic>
      <p:sp>
        <p:nvSpPr>
          <p:cNvPr id="2" name="Title 1">
            <a:extLst>
              <a:ext uri="{FF2B5EF4-FFF2-40B4-BE49-F238E27FC236}">
                <a16:creationId xmlns:a16="http://schemas.microsoft.com/office/drawing/2014/main" id="{2F41BED5-518E-AE80-A154-E418D3395B93}"/>
              </a:ext>
            </a:extLst>
          </p:cNvPr>
          <p:cNvSpPr>
            <a:spLocks noGrp="1"/>
          </p:cNvSpPr>
          <p:nvPr>
            <p:ph type="ctrTitle" hasCustomPrompt="1"/>
          </p:nvPr>
        </p:nvSpPr>
        <p:spPr>
          <a:xfrm>
            <a:off x="3769451" y="4272297"/>
            <a:ext cx="8004627" cy="1232575"/>
          </a:xfrm>
        </p:spPr>
        <p:txBody>
          <a:bodyPr anchor="b">
            <a:noAutofit/>
          </a:bodyPr>
          <a:lstStyle>
            <a:lvl1pPr algn="l">
              <a:defRPr sz="4000">
                <a:solidFill>
                  <a:schemeClr val="bg1"/>
                </a:solidFill>
              </a:defRPr>
            </a:lvl1pPr>
          </a:lstStyle>
          <a:p>
            <a:r>
              <a:rPr lang="en-US" dirty="0"/>
              <a:t>CLICK SPEAKER FIRST LAST</a:t>
            </a:r>
          </a:p>
        </p:txBody>
      </p:sp>
      <p:sp>
        <p:nvSpPr>
          <p:cNvPr id="5" name="Text Placeholder 5">
            <a:extLst>
              <a:ext uri="{FF2B5EF4-FFF2-40B4-BE49-F238E27FC236}">
                <a16:creationId xmlns:a16="http://schemas.microsoft.com/office/drawing/2014/main" id="{88935CAE-8111-19A6-9A2A-95D3783A635C}"/>
              </a:ext>
            </a:extLst>
          </p:cNvPr>
          <p:cNvSpPr>
            <a:spLocks noGrp="1"/>
          </p:cNvSpPr>
          <p:nvPr>
            <p:ph type="body" sz="quarter" idx="12" hasCustomPrompt="1"/>
          </p:nvPr>
        </p:nvSpPr>
        <p:spPr>
          <a:xfrm>
            <a:off x="3768581" y="5651932"/>
            <a:ext cx="7993928" cy="887413"/>
          </a:xfrm>
        </p:spPr>
        <p:txBody>
          <a:bodyPr>
            <a:normAutofit/>
          </a:bodyPr>
          <a:lstStyle>
            <a:lvl1pPr marL="0" indent="0">
              <a:buNone/>
              <a:defRPr sz="2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Speaker Title, Organization</a:t>
            </a:r>
          </a:p>
        </p:txBody>
      </p:sp>
    </p:spTree>
    <p:extLst>
      <p:ext uri="{BB962C8B-B14F-4D97-AF65-F5344CB8AC3E}">
        <p14:creationId xmlns:p14="http://schemas.microsoft.com/office/powerpoint/2010/main" val="154990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7" cy="6848174"/>
          </a:xfrm>
          <a:prstGeom prst="rect">
            <a:avLst/>
          </a:prstGeom>
        </p:spPr>
      </p:pic>
      <p:sp>
        <p:nvSpPr>
          <p:cNvPr id="7" name="Title 1">
            <a:extLst>
              <a:ext uri="{FF2B5EF4-FFF2-40B4-BE49-F238E27FC236}">
                <a16:creationId xmlns:a16="http://schemas.microsoft.com/office/drawing/2014/main" id="{E1815392-0E0E-3356-5B3D-20D9D5E9549F}"/>
              </a:ext>
            </a:extLst>
          </p:cNvPr>
          <p:cNvSpPr>
            <a:spLocks noGrp="1"/>
          </p:cNvSpPr>
          <p:nvPr>
            <p:ph type="ctrTitle" hasCustomPrompt="1"/>
          </p:nvPr>
        </p:nvSpPr>
        <p:spPr>
          <a:xfrm>
            <a:off x="2061762" y="2343433"/>
            <a:ext cx="8124898" cy="1875734"/>
          </a:xfrm>
        </p:spPr>
        <p:txBody>
          <a:bodyPr anchor="t" anchorCtr="0">
            <a:noAutofit/>
          </a:bodyPr>
          <a:lstStyle>
            <a:lvl1pPr algn="ctr">
              <a:defRPr sz="5400">
                <a:solidFill>
                  <a:schemeClr val="tx1"/>
                </a:solidFill>
              </a:defRPr>
            </a:lvl1pPr>
          </a:lstStyle>
          <a:p>
            <a:r>
              <a:rPr lang="en-US" dirty="0"/>
              <a:t>Use this slide to break up content and add an important point. </a:t>
            </a:r>
          </a:p>
        </p:txBody>
      </p:sp>
    </p:spTree>
    <p:extLst>
      <p:ext uri="{BB962C8B-B14F-4D97-AF65-F5344CB8AC3E}">
        <p14:creationId xmlns:p14="http://schemas.microsoft.com/office/powerpoint/2010/main" val="47472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 y="0"/>
            <a:ext cx="12189005" cy="6848174"/>
          </a:xfrm>
          <a:prstGeom prst="rect">
            <a:avLst/>
          </a:prstGeom>
        </p:spPr>
      </p:pic>
      <p:sp>
        <p:nvSpPr>
          <p:cNvPr id="7" name="Title 1">
            <a:extLst>
              <a:ext uri="{FF2B5EF4-FFF2-40B4-BE49-F238E27FC236}">
                <a16:creationId xmlns:a16="http://schemas.microsoft.com/office/drawing/2014/main" id="{E1815392-0E0E-3356-5B3D-20D9D5E9549F}"/>
              </a:ext>
            </a:extLst>
          </p:cNvPr>
          <p:cNvSpPr>
            <a:spLocks noGrp="1"/>
          </p:cNvSpPr>
          <p:nvPr>
            <p:ph type="ctrTitle" hasCustomPrompt="1"/>
          </p:nvPr>
        </p:nvSpPr>
        <p:spPr>
          <a:xfrm>
            <a:off x="5157787" y="1871946"/>
            <a:ext cx="6272213" cy="1875734"/>
          </a:xfrm>
        </p:spPr>
        <p:txBody>
          <a:bodyPr anchor="t" anchorCtr="0">
            <a:noAutofit/>
          </a:bodyPr>
          <a:lstStyle>
            <a:lvl1pPr algn="l">
              <a:defRPr sz="5400">
                <a:solidFill>
                  <a:schemeClr val="tx1"/>
                </a:solidFill>
              </a:defRPr>
            </a:lvl1pPr>
          </a:lstStyle>
          <a:p>
            <a:r>
              <a:rPr lang="en-US" dirty="0"/>
              <a:t>Use this slide to break up content and add an important point. </a:t>
            </a:r>
          </a:p>
        </p:txBody>
      </p:sp>
      <p:sp>
        <p:nvSpPr>
          <p:cNvPr id="4" name="Picture Placeholder 3">
            <a:extLst>
              <a:ext uri="{FF2B5EF4-FFF2-40B4-BE49-F238E27FC236}">
                <a16:creationId xmlns:a16="http://schemas.microsoft.com/office/drawing/2014/main" id="{09362219-B862-9AD1-D4D8-4B3F7AA170BE}"/>
              </a:ext>
            </a:extLst>
          </p:cNvPr>
          <p:cNvSpPr>
            <a:spLocks noGrp="1"/>
          </p:cNvSpPr>
          <p:nvPr>
            <p:ph type="pic" sz="quarter" idx="10"/>
          </p:nvPr>
        </p:nvSpPr>
        <p:spPr>
          <a:xfrm>
            <a:off x="-1" y="-1"/>
            <a:ext cx="4443413" cy="6858001"/>
          </a:xfrm>
          <a:prstGeom prst="parallelogram">
            <a:avLst/>
          </a:prstGeom>
        </p:spPr>
        <p:txBody>
          <a:bodyPr/>
          <a:lstStyle/>
          <a:p>
            <a:endParaRPr lang="en-US" dirty="0"/>
          </a:p>
        </p:txBody>
      </p:sp>
      <p:pic>
        <p:nvPicPr>
          <p:cNvPr id="2" name="Picture 1">
            <a:extLst>
              <a:ext uri="{FF2B5EF4-FFF2-40B4-BE49-F238E27FC236}">
                <a16:creationId xmlns:a16="http://schemas.microsoft.com/office/drawing/2014/main" id="{0FE92E34-1618-3586-9B4E-702E84394F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365195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9821"/>
            <a:ext cx="12189014" cy="6848178"/>
          </a:xfrm>
          <a:prstGeom prst="rect">
            <a:avLst/>
          </a:prstGeom>
        </p:spPr>
      </p:pic>
      <p:sp>
        <p:nvSpPr>
          <p:cNvPr id="2" name="Title 1">
            <a:extLst>
              <a:ext uri="{FF2B5EF4-FFF2-40B4-BE49-F238E27FC236}">
                <a16:creationId xmlns:a16="http://schemas.microsoft.com/office/drawing/2014/main" id="{06E98000-5BD9-0AB5-D540-6A15E6B241B4}"/>
              </a:ext>
            </a:extLst>
          </p:cNvPr>
          <p:cNvSpPr>
            <a:spLocks noGrp="1"/>
          </p:cNvSpPr>
          <p:nvPr>
            <p:ph type="ctrTitle" hasCustomPrompt="1"/>
          </p:nvPr>
        </p:nvSpPr>
        <p:spPr>
          <a:xfrm>
            <a:off x="3769451" y="2263388"/>
            <a:ext cx="8004627" cy="1232575"/>
          </a:xfrm>
        </p:spPr>
        <p:txBody>
          <a:bodyPr anchor="b">
            <a:noAutofit/>
          </a:bodyPr>
          <a:lstStyle>
            <a:lvl1pPr algn="l">
              <a:defRPr sz="4000">
                <a:solidFill>
                  <a:schemeClr val="accent6"/>
                </a:solidFill>
              </a:defRPr>
            </a:lvl1pPr>
          </a:lstStyle>
          <a:p>
            <a:r>
              <a:rPr lang="en-US" dirty="0"/>
              <a:t>Click to edit Speaker First Last</a:t>
            </a:r>
          </a:p>
        </p:txBody>
      </p:sp>
      <p:sp>
        <p:nvSpPr>
          <p:cNvPr id="11" name="Text Placeholder 10">
            <a:extLst>
              <a:ext uri="{FF2B5EF4-FFF2-40B4-BE49-F238E27FC236}">
                <a16:creationId xmlns:a16="http://schemas.microsoft.com/office/drawing/2014/main" id="{AC99FE8C-A8A3-B3EF-E0BA-8A27388DB694}"/>
              </a:ext>
            </a:extLst>
          </p:cNvPr>
          <p:cNvSpPr>
            <a:spLocks noGrp="1"/>
          </p:cNvSpPr>
          <p:nvPr>
            <p:ph type="body" sz="quarter" idx="11" hasCustomPrompt="1"/>
          </p:nvPr>
        </p:nvSpPr>
        <p:spPr>
          <a:xfrm>
            <a:off x="3772626" y="3618290"/>
            <a:ext cx="8039160" cy="920750"/>
          </a:xfrm>
        </p:spPr>
        <p:txBody>
          <a:bodyPr>
            <a:normAutofit/>
          </a:bodyPr>
          <a:lstStyle>
            <a:lvl1pPr marL="0" indent="0">
              <a:buNone/>
              <a:defRPr sz="2600" b="1">
                <a:solidFill>
                  <a:schemeClr val="accent6"/>
                </a:solidFill>
              </a:defRPr>
            </a:lvl1pPr>
          </a:lstStyle>
          <a:p>
            <a:pPr lvl="0"/>
            <a:r>
              <a:rPr lang="en-US" dirty="0"/>
              <a:t>Click to edit Speaker Title, Organization</a:t>
            </a:r>
          </a:p>
        </p:txBody>
      </p:sp>
      <p:sp>
        <p:nvSpPr>
          <p:cNvPr id="14" name="Text Placeholder 13">
            <a:extLst>
              <a:ext uri="{FF2B5EF4-FFF2-40B4-BE49-F238E27FC236}">
                <a16:creationId xmlns:a16="http://schemas.microsoft.com/office/drawing/2014/main" id="{4C7DB7AB-5A33-2399-F188-FAAA8E353407}"/>
              </a:ext>
            </a:extLst>
          </p:cNvPr>
          <p:cNvSpPr>
            <a:spLocks noGrp="1"/>
          </p:cNvSpPr>
          <p:nvPr>
            <p:ph type="body" sz="quarter" idx="12" hasCustomPrompt="1"/>
          </p:nvPr>
        </p:nvSpPr>
        <p:spPr>
          <a:xfrm>
            <a:off x="4605050" y="696266"/>
            <a:ext cx="7167341" cy="1875734"/>
          </a:xfrm>
        </p:spPr>
        <p:txBody>
          <a:bodyPr>
            <a:normAutofit/>
          </a:bodyPr>
          <a:lstStyle>
            <a:lvl1pPr marL="0" indent="0">
              <a:buNone/>
              <a:defRPr sz="4800" b="1">
                <a:solidFill>
                  <a:schemeClr val="tx1"/>
                </a:solidFill>
              </a:defRPr>
            </a:lvl1pPr>
          </a:lstStyle>
          <a:p>
            <a:pPr lvl="0"/>
            <a:r>
              <a:rPr lang="en-US" dirty="0"/>
              <a:t>CLICK TO EDIT MASTER TITLE STYLE</a:t>
            </a:r>
          </a:p>
        </p:txBody>
      </p:sp>
      <p:pic>
        <p:nvPicPr>
          <p:cNvPr id="7" name="Picture 6">
            <a:extLst>
              <a:ext uri="{FF2B5EF4-FFF2-40B4-BE49-F238E27FC236}">
                <a16:creationId xmlns:a16="http://schemas.microsoft.com/office/drawing/2014/main" id="{3D27413D-068C-1576-8D33-500743506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889009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9821"/>
            <a:ext cx="12189012" cy="6848178"/>
          </a:xfrm>
          <a:prstGeom prst="rect">
            <a:avLst/>
          </a:prstGeom>
        </p:spPr>
      </p:pic>
      <p:sp>
        <p:nvSpPr>
          <p:cNvPr id="2" name="Title 1">
            <a:extLst>
              <a:ext uri="{FF2B5EF4-FFF2-40B4-BE49-F238E27FC236}">
                <a16:creationId xmlns:a16="http://schemas.microsoft.com/office/drawing/2014/main" id="{06E98000-5BD9-0AB5-D540-6A15E6B241B4}"/>
              </a:ext>
            </a:extLst>
          </p:cNvPr>
          <p:cNvSpPr>
            <a:spLocks noGrp="1"/>
          </p:cNvSpPr>
          <p:nvPr>
            <p:ph type="ctrTitle" hasCustomPrompt="1"/>
          </p:nvPr>
        </p:nvSpPr>
        <p:spPr>
          <a:xfrm>
            <a:off x="3769451" y="2263388"/>
            <a:ext cx="8004627" cy="1232575"/>
          </a:xfrm>
        </p:spPr>
        <p:txBody>
          <a:bodyPr anchor="b">
            <a:noAutofit/>
          </a:bodyPr>
          <a:lstStyle>
            <a:lvl1pPr algn="l">
              <a:defRPr sz="4000">
                <a:solidFill>
                  <a:schemeClr val="accent6"/>
                </a:solidFill>
              </a:defRPr>
            </a:lvl1pPr>
          </a:lstStyle>
          <a:p>
            <a:r>
              <a:rPr lang="en-US" dirty="0"/>
              <a:t>Click to edit Speaker First Last</a:t>
            </a:r>
          </a:p>
        </p:txBody>
      </p:sp>
      <p:sp>
        <p:nvSpPr>
          <p:cNvPr id="11" name="Text Placeholder 10">
            <a:extLst>
              <a:ext uri="{FF2B5EF4-FFF2-40B4-BE49-F238E27FC236}">
                <a16:creationId xmlns:a16="http://schemas.microsoft.com/office/drawing/2014/main" id="{AC99FE8C-A8A3-B3EF-E0BA-8A27388DB694}"/>
              </a:ext>
            </a:extLst>
          </p:cNvPr>
          <p:cNvSpPr>
            <a:spLocks noGrp="1"/>
          </p:cNvSpPr>
          <p:nvPr>
            <p:ph type="body" sz="quarter" idx="11" hasCustomPrompt="1"/>
          </p:nvPr>
        </p:nvSpPr>
        <p:spPr>
          <a:xfrm>
            <a:off x="3772626" y="3618290"/>
            <a:ext cx="8039160" cy="920750"/>
          </a:xfrm>
        </p:spPr>
        <p:txBody>
          <a:bodyPr>
            <a:normAutofit/>
          </a:bodyPr>
          <a:lstStyle>
            <a:lvl1pPr marL="0" indent="0">
              <a:buNone/>
              <a:defRPr sz="2600" b="1">
                <a:solidFill>
                  <a:schemeClr val="accent6"/>
                </a:solidFill>
              </a:defRPr>
            </a:lvl1pPr>
          </a:lstStyle>
          <a:p>
            <a:pPr lvl="0"/>
            <a:r>
              <a:rPr lang="en-US" dirty="0"/>
              <a:t>Click to edit Speaker Title, Organization</a:t>
            </a:r>
          </a:p>
        </p:txBody>
      </p:sp>
      <p:sp>
        <p:nvSpPr>
          <p:cNvPr id="14" name="Text Placeholder 13">
            <a:extLst>
              <a:ext uri="{FF2B5EF4-FFF2-40B4-BE49-F238E27FC236}">
                <a16:creationId xmlns:a16="http://schemas.microsoft.com/office/drawing/2014/main" id="{4C7DB7AB-5A33-2399-F188-FAAA8E353407}"/>
              </a:ext>
            </a:extLst>
          </p:cNvPr>
          <p:cNvSpPr>
            <a:spLocks noGrp="1"/>
          </p:cNvSpPr>
          <p:nvPr>
            <p:ph type="body" sz="quarter" idx="12" hasCustomPrompt="1"/>
          </p:nvPr>
        </p:nvSpPr>
        <p:spPr>
          <a:xfrm>
            <a:off x="4605050" y="696266"/>
            <a:ext cx="7167341" cy="1875734"/>
          </a:xfrm>
        </p:spPr>
        <p:txBody>
          <a:bodyPr>
            <a:normAutofit/>
          </a:bodyPr>
          <a:lstStyle>
            <a:lvl1pPr marL="0" indent="0">
              <a:buNone/>
              <a:defRPr sz="4800" b="1">
                <a:solidFill>
                  <a:schemeClr val="tx1"/>
                </a:solidFill>
              </a:defRPr>
            </a:lvl1pPr>
          </a:lstStyle>
          <a:p>
            <a:pPr lvl="0"/>
            <a:r>
              <a:rPr lang="en-US" dirty="0"/>
              <a:t>CLICK TO EDIT MASTER TITLE STYLE</a:t>
            </a:r>
          </a:p>
        </p:txBody>
      </p:sp>
      <p:pic>
        <p:nvPicPr>
          <p:cNvPr id="7" name="Picture 6">
            <a:extLst>
              <a:ext uri="{FF2B5EF4-FFF2-40B4-BE49-F238E27FC236}">
                <a16:creationId xmlns:a16="http://schemas.microsoft.com/office/drawing/2014/main" id="{3D27413D-068C-1576-8D33-500743506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392357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9821"/>
            <a:ext cx="12189012" cy="6848177"/>
          </a:xfrm>
          <a:prstGeom prst="rect">
            <a:avLst/>
          </a:prstGeom>
        </p:spPr>
      </p:pic>
      <p:sp>
        <p:nvSpPr>
          <p:cNvPr id="2" name="Title 1">
            <a:extLst>
              <a:ext uri="{FF2B5EF4-FFF2-40B4-BE49-F238E27FC236}">
                <a16:creationId xmlns:a16="http://schemas.microsoft.com/office/drawing/2014/main" id="{06E98000-5BD9-0AB5-D540-6A15E6B241B4}"/>
              </a:ext>
            </a:extLst>
          </p:cNvPr>
          <p:cNvSpPr>
            <a:spLocks noGrp="1"/>
          </p:cNvSpPr>
          <p:nvPr>
            <p:ph type="ctrTitle" hasCustomPrompt="1"/>
          </p:nvPr>
        </p:nvSpPr>
        <p:spPr>
          <a:xfrm>
            <a:off x="3769451" y="2263388"/>
            <a:ext cx="8004627" cy="1232575"/>
          </a:xfrm>
        </p:spPr>
        <p:txBody>
          <a:bodyPr anchor="b">
            <a:noAutofit/>
          </a:bodyPr>
          <a:lstStyle>
            <a:lvl1pPr algn="l">
              <a:defRPr sz="4000">
                <a:solidFill>
                  <a:schemeClr val="accent6"/>
                </a:solidFill>
              </a:defRPr>
            </a:lvl1pPr>
          </a:lstStyle>
          <a:p>
            <a:r>
              <a:rPr lang="en-US" dirty="0"/>
              <a:t>Click to edit Speaker First Last</a:t>
            </a:r>
          </a:p>
        </p:txBody>
      </p:sp>
      <p:sp>
        <p:nvSpPr>
          <p:cNvPr id="11" name="Text Placeholder 10">
            <a:extLst>
              <a:ext uri="{FF2B5EF4-FFF2-40B4-BE49-F238E27FC236}">
                <a16:creationId xmlns:a16="http://schemas.microsoft.com/office/drawing/2014/main" id="{AC99FE8C-A8A3-B3EF-E0BA-8A27388DB694}"/>
              </a:ext>
            </a:extLst>
          </p:cNvPr>
          <p:cNvSpPr>
            <a:spLocks noGrp="1"/>
          </p:cNvSpPr>
          <p:nvPr>
            <p:ph type="body" sz="quarter" idx="11" hasCustomPrompt="1"/>
          </p:nvPr>
        </p:nvSpPr>
        <p:spPr>
          <a:xfrm>
            <a:off x="3772626" y="3618290"/>
            <a:ext cx="8039160" cy="920750"/>
          </a:xfrm>
        </p:spPr>
        <p:txBody>
          <a:bodyPr>
            <a:normAutofit/>
          </a:bodyPr>
          <a:lstStyle>
            <a:lvl1pPr marL="0" indent="0">
              <a:buNone/>
              <a:defRPr sz="2600" b="1">
                <a:solidFill>
                  <a:schemeClr val="accent6"/>
                </a:solidFill>
              </a:defRPr>
            </a:lvl1pPr>
          </a:lstStyle>
          <a:p>
            <a:pPr lvl="0"/>
            <a:r>
              <a:rPr lang="en-US" dirty="0"/>
              <a:t>Click to edit Speaker Title, Organization</a:t>
            </a:r>
          </a:p>
        </p:txBody>
      </p:sp>
      <p:sp>
        <p:nvSpPr>
          <p:cNvPr id="14" name="Text Placeholder 13">
            <a:extLst>
              <a:ext uri="{FF2B5EF4-FFF2-40B4-BE49-F238E27FC236}">
                <a16:creationId xmlns:a16="http://schemas.microsoft.com/office/drawing/2014/main" id="{4C7DB7AB-5A33-2399-F188-FAAA8E353407}"/>
              </a:ext>
            </a:extLst>
          </p:cNvPr>
          <p:cNvSpPr>
            <a:spLocks noGrp="1"/>
          </p:cNvSpPr>
          <p:nvPr>
            <p:ph type="body" sz="quarter" idx="12" hasCustomPrompt="1"/>
          </p:nvPr>
        </p:nvSpPr>
        <p:spPr>
          <a:xfrm>
            <a:off x="4605050" y="696266"/>
            <a:ext cx="7167341" cy="1875734"/>
          </a:xfrm>
        </p:spPr>
        <p:txBody>
          <a:bodyPr>
            <a:normAutofit/>
          </a:bodyPr>
          <a:lstStyle>
            <a:lvl1pPr marL="0" indent="0">
              <a:buNone/>
              <a:defRPr sz="4800" b="1">
                <a:solidFill>
                  <a:schemeClr val="tx1"/>
                </a:solidFill>
              </a:defRPr>
            </a:lvl1pPr>
          </a:lstStyle>
          <a:p>
            <a:pPr lvl="0"/>
            <a:r>
              <a:rPr lang="en-US" dirty="0"/>
              <a:t>CLICK TO EDIT MASTER TITLE STYLE</a:t>
            </a:r>
          </a:p>
        </p:txBody>
      </p:sp>
      <p:pic>
        <p:nvPicPr>
          <p:cNvPr id="7" name="Picture 6">
            <a:extLst>
              <a:ext uri="{FF2B5EF4-FFF2-40B4-BE49-F238E27FC236}">
                <a16:creationId xmlns:a16="http://schemas.microsoft.com/office/drawing/2014/main" id="{3D27413D-068C-1576-8D33-500743506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3477780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 y="9821"/>
            <a:ext cx="12189010" cy="6848177"/>
          </a:xfrm>
          <a:prstGeom prst="rect">
            <a:avLst/>
          </a:prstGeom>
        </p:spPr>
      </p:pic>
      <p:sp>
        <p:nvSpPr>
          <p:cNvPr id="2" name="Title 1">
            <a:extLst>
              <a:ext uri="{FF2B5EF4-FFF2-40B4-BE49-F238E27FC236}">
                <a16:creationId xmlns:a16="http://schemas.microsoft.com/office/drawing/2014/main" id="{06E98000-5BD9-0AB5-D540-6A15E6B241B4}"/>
              </a:ext>
            </a:extLst>
          </p:cNvPr>
          <p:cNvSpPr>
            <a:spLocks noGrp="1"/>
          </p:cNvSpPr>
          <p:nvPr>
            <p:ph type="ctrTitle" hasCustomPrompt="1"/>
          </p:nvPr>
        </p:nvSpPr>
        <p:spPr>
          <a:xfrm>
            <a:off x="3769451" y="2263388"/>
            <a:ext cx="8004627" cy="1232575"/>
          </a:xfrm>
        </p:spPr>
        <p:txBody>
          <a:bodyPr anchor="b">
            <a:noAutofit/>
          </a:bodyPr>
          <a:lstStyle>
            <a:lvl1pPr algn="l">
              <a:defRPr sz="4000">
                <a:solidFill>
                  <a:schemeClr val="accent6"/>
                </a:solidFill>
              </a:defRPr>
            </a:lvl1pPr>
          </a:lstStyle>
          <a:p>
            <a:r>
              <a:rPr lang="en-US" dirty="0"/>
              <a:t>Click to edit Speaker First Last</a:t>
            </a:r>
          </a:p>
        </p:txBody>
      </p:sp>
      <p:sp>
        <p:nvSpPr>
          <p:cNvPr id="11" name="Text Placeholder 10">
            <a:extLst>
              <a:ext uri="{FF2B5EF4-FFF2-40B4-BE49-F238E27FC236}">
                <a16:creationId xmlns:a16="http://schemas.microsoft.com/office/drawing/2014/main" id="{AC99FE8C-A8A3-B3EF-E0BA-8A27388DB694}"/>
              </a:ext>
            </a:extLst>
          </p:cNvPr>
          <p:cNvSpPr>
            <a:spLocks noGrp="1"/>
          </p:cNvSpPr>
          <p:nvPr>
            <p:ph type="body" sz="quarter" idx="11" hasCustomPrompt="1"/>
          </p:nvPr>
        </p:nvSpPr>
        <p:spPr>
          <a:xfrm>
            <a:off x="3772626" y="3618290"/>
            <a:ext cx="8039160" cy="920750"/>
          </a:xfrm>
        </p:spPr>
        <p:txBody>
          <a:bodyPr>
            <a:normAutofit/>
          </a:bodyPr>
          <a:lstStyle>
            <a:lvl1pPr marL="0" indent="0">
              <a:buNone/>
              <a:defRPr sz="2600" b="1">
                <a:solidFill>
                  <a:schemeClr val="accent6"/>
                </a:solidFill>
              </a:defRPr>
            </a:lvl1pPr>
          </a:lstStyle>
          <a:p>
            <a:pPr lvl="0"/>
            <a:r>
              <a:rPr lang="en-US" dirty="0"/>
              <a:t>Click to edit Speaker Title, Organization</a:t>
            </a:r>
          </a:p>
        </p:txBody>
      </p:sp>
      <p:sp>
        <p:nvSpPr>
          <p:cNvPr id="14" name="Text Placeholder 13">
            <a:extLst>
              <a:ext uri="{FF2B5EF4-FFF2-40B4-BE49-F238E27FC236}">
                <a16:creationId xmlns:a16="http://schemas.microsoft.com/office/drawing/2014/main" id="{4C7DB7AB-5A33-2399-F188-FAAA8E353407}"/>
              </a:ext>
            </a:extLst>
          </p:cNvPr>
          <p:cNvSpPr>
            <a:spLocks noGrp="1"/>
          </p:cNvSpPr>
          <p:nvPr>
            <p:ph type="body" sz="quarter" idx="12" hasCustomPrompt="1"/>
          </p:nvPr>
        </p:nvSpPr>
        <p:spPr>
          <a:xfrm>
            <a:off x="4605050" y="696266"/>
            <a:ext cx="7167341" cy="1875734"/>
          </a:xfrm>
        </p:spPr>
        <p:txBody>
          <a:bodyPr>
            <a:normAutofit/>
          </a:bodyPr>
          <a:lstStyle>
            <a:lvl1pPr marL="0" indent="0">
              <a:buNone/>
              <a:defRPr sz="4800" b="1">
                <a:solidFill>
                  <a:schemeClr val="tx1"/>
                </a:solidFill>
              </a:defRPr>
            </a:lvl1pPr>
          </a:lstStyle>
          <a:p>
            <a:pPr lvl="0"/>
            <a:r>
              <a:rPr lang="en-US" dirty="0"/>
              <a:t>CLICK TO EDIT MASTER TITLE STYLE</a:t>
            </a:r>
          </a:p>
        </p:txBody>
      </p:sp>
      <p:pic>
        <p:nvPicPr>
          <p:cNvPr id="7" name="Picture 6">
            <a:extLst>
              <a:ext uri="{FF2B5EF4-FFF2-40B4-BE49-F238E27FC236}">
                <a16:creationId xmlns:a16="http://schemas.microsoft.com/office/drawing/2014/main" id="{3D27413D-068C-1576-8D33-500743506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200050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2 column Heads (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C5C73-E2E8-D5D5-0454-BAE55C8AB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48" y="0"/>
            <a:ext cx="12206494" cy="6858000"/>
          </a:xfrm>
          <a:prstGeom prst="rect">
            <a:avLst/>
          </a:prstGeom>
        </p:spPr>
      </p:pic>
      <p:sp>
        <p:nvSpPr>
          <p:cNvPr id="11" name="Title Placeholder 1">
            <a:extLst>
              <a:ext uri="{FF2B5EF4-FFF2-40B4-BE49-F238E27FC236}">
                <a16:creationId xmlns:a16="http://schemas.microsoft.com/office/drawing/2014/main" id="{8FFDDA23-8A89-C647-975D-1C6BE58CEA33}"/>
              </a:ext>
            </a:extLst>
          </p:cNvPr>
          <p:cNvSpPr>
            <a:spLocks noGrp="1"/>
          </p:cNvSpPr>
          <p:nvPr>
            <p:ph type="title" hasCustomPrompt="1"/>
          </p:nvPr>
        </p:nvSpPr>
        <p:spPr>
          <a:xfrm>
            <a:off x="603532" y="724131"/>
            <a:ext cx="2838916" cy="646331"/>
          </a:xfrm>
          <a:prstGeom prst="rect">
            <a:avLst/>
          </a:prstGeom>
        </p:spPr>
        <p:txBody>
          <a:bodyPr vert="horz" wrap="square" lIns="91440" tIns="45720" rIns="91440" bIns="45720" rtlCol="0" anchor="ctr">
            <a:noAutofit/>
          </a:bodyPr>
          <a:lstStyle>
            <a:lvl1pPr>
              <a:defRPr sz="4800">
                <a:solidFill>
                  <a:schemeClr val="bg1"/>
                </a:solidFill>
              </a:defRPr>
            </a:lvl1pPr>
          </a:lstStyle>
          <a:p>
            <a:r>
              <a:rPr lang="en-US" dirty="0"/>
              <a:t>AGENDA</a:t>
            </a:r>
          </a:p>
        </p:txBody>
      </p:sp>
      <p:pic>
        <p:nvPicPr>
          <p:cNvPr id="9" name="Picture 8">
            <a:extLst>
              <a:ext uri="{FF2B5EF4-FFF2-40B4-BE49-F238E27FC236}">
                <a16:creationId xmlns:a16="http://schemas.microsoft.com/office/drawing/2014/main" id="{2177FE20-6471-4918-812D-1F4F291414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7"/>
          <a:stretch/>
        </p:blipFill>
        <p:spPr>
          <a:xfrm>
            <a:off x="10517606" y="5597524"/>
            <a:ext cx="1518818" cy="1260475"/>
          </a:xfrm>
          <a:prstGeom prst="rect">
            <a:avLst/>
          </a:prstGeom>
        </p:spPr>
      </p:pic>
    </p:spTree>
    <p:extLst>
      <p:ext uri="{BB962C8B-B14F-4D97-AF65-F5344CB8AC3E}">
        <p14:creationId xmlns:p14="http://schemas.microsoft.com/office/powerpoint/2010/main" val="56215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07EF-EB5D-6E48-A66A-A6C540BC4AFB}"/>
              </a:ext>
            </a:extLst>
          </p:cNvPr>
          <p:cNvSpPr>
            <a:spLocks noGrp="1"/>
          </p:cNvSpPr>
          <p:nvPr>
            <p:ph type="title" hasCustomPrompt="1"/>
          </p:nvPr>
        </p:nvSpPr>
        <p:spPr>
          <a:xfrm>
            <a:off x="605017" y="724131"/>
            <a:ext cx="10288270" cy="646331"/>
          </a:xfrm>
        </p:spPr>
        <p:txBody>
          <a:bodyPr/>
          <a:lstStyle>
            <a:lvl1pPr>
              <a:defRPr>
                <a:solidFill>
                  <a:schemeClr val="accent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21497E6-5A92-0E44-9DD4-B1078C7BB976}"/>
              </a:ext>
            </a:extLst>
          </p:cNvPr>
          <p:cNvSpPr>
            <a:spLocks noGrp="1"/>
          </p:cNvSpPr>
          <p:nvPr>
            <p:ph idx="1"/>
          </p:nvPr>
        </p:nvSpPr>
        <p:spPr>
          <a:xfrm>
            <a:off x="605018" y="1825624"/>
            <a:ext cx="10288269" cy="4198187"/>
          </a:xfrm>
        </p:spPr>
        <p:txBody>
          <a:bodyPr/>
          <a:lstStyle>
            <a:lvl1pPr>
              <a:buClr>
                <a:srgbClr val="00ACD3"/>
              </a:buClr>
              <a:defRPr/>
            </a:lvl1pPr>
            <a:lvl2pPr>
              <a:buClr>
                <a:srgbClr val="00ACD3"/>
              </a:buClr>
              <a:defRPr/>
            </a:lvl2pPr>
            <a:lvl3pPr>
              <a:buClr>
                <a:srgbClr val="00ACD3"/>
              </a:buClr>
              <a:defRPr/>
            </a:lvl3pPr>
            <a:lvl4pPr>
              <a:buClr>
                <a:srgbClr val="00ACD3"/>
              </a:buClr>
              <a:defRPr/>
            </a:lvl4pPr>
            <a:lvl5pPr>
              <a:buClr>
                <a:srgbClr val="00ACD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983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PENING Screen Sa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7A825-226C-AAE7-42BD-540BF8279B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3" y="4909"/>
            <a:ext cx="12189012" cy="6848178"/>
          </a:xfrm>
          <a:prstGeom prst="rect">
            <a:avLst/>
          </a:prstGeom>
        </p:spPr>
      </p:pic>
    </p:spTree>
    <p:extLst>
      <p:ext uri="{BB962C8B-B14F-4D97-AF65-F5344CB8AC3E}">
        <p14:creationId xmlns:p14="http://schemas.microsoft.com/office/powerpoint/2010/main" val="2484434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891B-2FA9-5547-A193-42467C6CC4F1}"/>
              </a:ext>
            </a:extLst>
          </p:cNvPr>
          <p:cNvSpPr>
            <a:spLocks noGrp="1"/>
          </p:cNvSpPr>
          <p:nvPr>
            <p:ph type="title" hasCustomPrompt="1"/>
          </p:nvPr>
        </p:nvSpPr>
        <p:spPr>
          <a:xfrm>
            <a:off x="605017" y="724131"/>
            <a:ext cx="10288270" cy="646331"/>
          </a:xfrm>
        </p:spPr>
        <p:txBody>
          <a:bodyPr/>
          <a:lstStyle>
            <a:lvl1pPr>
              <a:defRPr>
                <a:solidFill>
                  <a:schemeClr val="accent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8FF1647-3E5C-874A-BED1-7F68CFC160BC}"/>
              </a:ext>
            </a:extLst>
          </p:cNvPr>
          <p:cNvSpPr>
            <a:spLocks noGrp="1"/>
          </p:cNvSpPr>
          <p:nvPr>
            <p:ph sz="half" idx="1"/>
          </p:nvPr>
        </p:nvSpPr>
        <p:spPr>
          <a:xfrm>
            <a:off x="605018" y="1825625"/>
            <a:ext cx="5030469" cy="4351338"/>
          </a:xfrm>
        </p:spPr>
        <p:txBody>
          <a:bodyPr/>
          <a:lstStyle>
            <a:lvl1pPr>
              <a:buClr>
                <a:srgbClr val="00ACD3"/>
              </a:buClr>
              <a:defRPr/>
            </a:lvl1pPr>
            <a:lvl2pPr>
              <a:buClr>
                <a:srgbClr val="00ACD3"/>
              </a:buClr>
              <a:defRPr/>
            </a:lvl2pPr>
            <a:lvl3pPr>
              <a:buClr>
                <a:srgbClr val="00ACD3"/>
              </a:buClr>
              <a:defRPr/>
            </a:lvl3pPr>
            <a:lvl4pPr>
              <a:buClr>
                <a:srgbClr val="00ACD3"/>
              </a:buClr>
              <a:defRPr/>
            </a:lvl4pPr>
            <a:lvl5pPr>
              <a:buClr>
                <a:srgbClr val="00ACD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B968CCA-1EDF-404A-83CE-3C104F0ACB8B}"/>
              </a:ext>
            </a:extLst>
          </p:cNvPr>
          <p:cNvSpPr>
            <a:spLocks noGrp="1"/>
          </p:cNvSpPr>
          <p:nvPr>
            <p:ph sz="half" idx="2"/>
          </p:nvPr>
        </p:nvSpPr>
        <p:spPr>
          <a:xfrm>
            <a:off x="5939018" y="1825625"/>
            <a:ext cx="5023843" cy="4351338"/>
          </a:xfrm>
        </p:spPr>
        <p:txBody>
          <a:bodyPr/>
          <a:lstStyle>
            <a:lvl1pPr marL="228600" indent="-228600">
              <a:buClr>
                <a:srgbClr val="00ACD3"/>
              </a:buClr>
              <a:buFont typeface="Arial" panose="020B0604020202020204" pitchFamily="34" charset="0"/>
              <a:buChar char="•"/>
              <a:defRPr/>
            </a:lvl1pPr>
            <a:lvl2pPr marL="685800" indent="-228600">
              <a:buClr>
                <a:srgbClr val="00ACD3"/>
              </a:buClr>
              <a:buFont typeface="Arial" panose="020B0604020202020204" pitchFamily="34" charset="0"/>
              <a:buChar char="•"/>
              <a:defRPr/>
            </a:lvl2pPr>
            <a:lvl3pPr marL="1143000" indent="-228600">
              <a:buClr>
                <a:srgbClr val="00ACD3"/>
              </a:buClr>
              <a:buFont typeface="Arial" panose="020B0604020202020204" pitchFamily="34" charset="0"/>
              <a:buChar char="•"/>
              <a:defRPr/>
            </a:lvl3pPr>
            <a:lvl4pPr marL="1600200" indent="-228600">
              <a:buClr>
                <a:srgbClr val="00ACD3"/>
              </a:buClr>
              <a:buFont typeface="Arial" panose="020B0604020202020204" pitchFamily="34" charset="0"/>
              <a:buChar char="•"/>
              <a:defRPr/>
            </a:lvl4pPr>
            <a:lvl5pPr marL="2057400" indent="-228600">
              <a:buClr>
                <a:srgbClr val="00ACD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320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column Head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1FC0-3E12-4346-B8D2-8DFDE6AB127F}"/>
              </a:ext>
            </a:extLst>
          </p:cNvPr>
          <p:cNvSpPr>
            <a:spLocks noGrp="1"/>
          </p:cNvSpPr>
          <p:nvPr>
            <p:ph type="body" idx="1"/>
          </p:nvPr>
        </p:nvSpPr>
        <p:spPr>
          <a:xfrm>
            <a:off x="605120" y="1681163"/>
            <a:ext cx="5030368"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976E07-EFA5-1348-BEF4-01B19F96C288}"/>
              </a:ext>
            </a:extLst>
          </p:cNvPr>
          <p:cNvSpPr>
            <a:spLocks noGrp="1"/>
          </p:cNvSpPr>
          <p:nvPr>
            <p:ph sz="half" idx="2"/>
          </p:nvPr>
        </p:nvSpPr>
        <p:spPr>
          <a:xfrm>
            <a:off x="605120" y="2505075"/>
            <a:ext cx="5030368" cy="3684588"/>
          </a:xfrm>
        </p:spPr>
        <p:txBody>
          <a:bodyPr/>
          <a:lstStyle>
            <a:lvl1pPr>
              <a:buClr>
                <a:srgbClr val="00ACD3"/>
              </a:buClr>
              <a:defRPr/>
            </a:lvl1pPr>
            <a:lvl2pPr>
              <a:buClr>
                <a:srgbClr val="00ACD3"/>
              </a:buClr>
              <a:defRPr/>
            </a:lvl2pPr>
            <a:lvl3pPr>
              <a:buClr>
                <a:srgbClr val="00ACD3"/>
              </a:buClr>
              <a:defRPr/>
            </a:lvl3pPr>
            <a:lvl4pPr>
              <a:buClr>
                <a:srgbClr val="00ACD3"/>
              </a:buClr>
              <a:defRPr/>
            </a:lvl4pPr>
            <a:lvl5pPr>
              <a:buClr>
                <a:srgbClr val="00ACD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9E1010A-834C-C441-BC32-50BFDF78B2D6}"/>
              </a:ext>
            </a:extLst>
          </p:cNvPr>
          <p:cNvSpPr>
            <a:spLocks noGrp="1"/>
          </p:cNvSpPr>
          <p:nvPr>
            <p:ph type="body" sz="quarter" idx="3"/>
          </p:nvPr>
        </p:nvSpPr>
        <p:spPr>
          <a:xfrm>
            <a:off x="5937531" y="1681163"/>
            <a:ext cx="502533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982EC91-AF92-904B-8C59-BE21563135A4}"/>
              </a:ext>
            </a:extLst>
          </p:cNvPr>
          <p:cNvSpPr>
            <a:spLocks noGrp="1"/>
          </p:cNvSpPr>
          <p:nvPr>
            <p:ph sz="quarter" idx="4"/>
          </p:nvPr>
        </p:nvSpPr>
        <p:spPr>
          <a:xfrm>
            <a:off x="5937531" y="2505075"/>
            <a:ext cx="5025330" cy="3684588"/>
          </a:xfrm>
        </p:spPr>
        <p:txBody>
          <a:bodyPr/>
          <a:lstStyle>
            <a:lvl1pPr>
              <a:buClr>
                <a:srgbClr val="00ACD3"/>
              </a:buClr>
              <a:defRPr/>
            </a:lvl1pPr>
            <a:lvl2pPr>
              <a:buClr>
                <a:srgbClr val="00ACD3"/>
              </a:buClr>
              <a:defRPr/>
            </a:lvl2pPr>
            <a:lvl3pPr>
              <a:buClr>
                <a:srgbClr val="00ACD3"/>
              </a:buClr>
              <a:defRPr/>
            </a:lvl3pPr>
            <a:lvl4pPr>
              <a:buClr>
                <a:srgbClr val="00ACD3"/>
              </a:buClr>
              <a:defRPr/>
            </a:lvl4pPr>
            <a:lvl5pPr>
              <a:buClr>
                <a:srgbClr val="00ACD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8FFDDA23-8A89-C647-975D-1C6BE58CEA33}"/>
              </a:ext>
            </a:extLst>
          </p:cNvPr>
          <p:cNvSpPr>
            <a:spLocks noGrp="1"/>
          </p:cNvSpPr>
          <p:nvPr>
            <p:ph type="title" hasCustomPrompt="1"/>
          </p:nvPr>
        </p:nvSpPr>
        <p:spPr>
          <a:xfrm>
            <a:off x="603531" y="724131"/>
            <a:ext cx="10299695" cy="646331"/>
          </a:xfrm>
          <a:prstGeom prst="rect">
            <a:avLst/>
          </a:prstGeom>
        </p:spPr>
        <p:txBody>
          <a:bodyPr vert="horz" wrap="square"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16159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2 column Head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1FC0-3E12-4346-B8D2-8DFDE6AB127F}"/>
              </a:ext>
            </a:extLst>
          </p:cNvPr>
          <p:cNvSpPr>
            <a:spLocks noGrp="1"/>
          </p:cNvSpPr>
          <p:nvPr>
            <p:ph type="body" idx="1"/>
          </p:nvPr>
        </p:nvSpPr>
        <p:spPr>
          <a:xfrm>
            <a:off x="5676039" y="1681163"/>
            <a:ext cx="594721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976E07-EFA5-1348-BEF4-01B19F96C288}"/>
              </a:ext>
            </a:extLst>
          </p:cNvPr>
          <p:cNvSpPr>
            <a:spLocks noGrp="1"/>
          </p:cNvSpPr>
          <p:nvPr>
            <p:ph sz="half" idx="2"/>
          </p:nvPr>
        </p:nvSpPr>
        <p:spPr>
          <a:xfrm>
            <a:off x="5676039" y="2505075"/>
            <a:ext cx="5157787" cy="3684588"/>
          </a:xfrm>
        </p:spPr>
        <p:txBody>
          <a:bodyPr/>
          <a:lstStyle>
            <a:lvl1pPr>
              <a:buClr>
                <a:srgbClr val="00ACD3"/>
              </a:buClr>
              <a:defRPr/>
            </a:lvl1pPr>
            <a:lvl2pPr>
              <a:buClr>
                <a:srgbClr val="00ACD3"/>
              </a:buClr>
              <a:defRPr/>
            </a:lvl2pPr>
            <a:lvl3pPr>
              <a:buClr>
                <a:srgbClr val="00ACD3"/>
              </a:buClr>
              <a:defRPr/>
            </a:lvl3pPr>
            <a:lvl4pPr>
              <a:buClr>
                <a:srgbClr val="00ACD3"/>
              </a:buClr>
              <a:defRPr/>
            </a:lvl4pPr>
            <a:lvl5pPr>
              <a:buClr>
                <a:srgbClr val="00ACD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8FFDDA23-8A89-C647-975D-1C6BE58CEA33}"/>
              </a:ext>
            </a:extLst>
          </p:cNvPr>
          <p:cNvSpPr>
            <a:spLocks noGrp="1"/>
          </p:cNvSpPr>
          <p:nvPr>
            <p:ph type="title" hasCustomPrompt="1"/>
          </p:nvPr>
        </p:nvSpPr>
        <p:spPr>
          <a:xfrm>
            <a:off x="603531" y="724131"/>
            <a:ext cx="10249999" cy="646331"/>
          </a:xfrm>
          <a:prstGeom prst="rect">
            <a:avLst/>
          </a:prstGeom>
        </p:spPr>
        <p:txBody>
          <a:bodyPr vert="horz" wrap="square" lIns="91440" tIns="45720" rIns="91440" bIns="45720" rtlCol="0" anchor="ctr">
            <a:normAutofit/>
          </a:bodyPr>
          <a:lstStyle/>
          <a:p>
            <a:r>
              <a:rPr lang="en-US" dirty="0"/>
              <a:t>CLICK TO EDIT MASTER TITLE STYLE</a:t>
            </a:r>
          </a:p>
        </p:txBody>
      </p:sp>
      <p:sp>
        <p:nvSpPr>
          <p:cNvPr id="2" name="Picture Placeholder 7">
            <a:extLst>
              <a:ext uri="{FF2B5EF4-FFF2-40B4-BE49-F238E27FC236}">
                <a16:creationId xmlns:a16="http://schemas.microsoft.com/office/drawing/2014/main" id="{F2498954-96D6-835F-A527-A8E854AC24B5}"/>
              </a:ext>
            </a:extLst>
          </p:cNvPr>
          <p:cNvSpPr>
            <a:spLocks noGrp="1"/>
          </p:cNvSpPr>
          <p:nvPr>
            <p:ph type="pic" sz="quarter" idx="14"/>
          </p:nvPr>
        </p:nvSpPr>
        <p:spPr>
          <a:xfrm>
            <a:off x="0" y="1679516"/>
            <a:ext cx="5259897" cy="5178484"/>
          </a:xfrm>
        </p:spPr>
        <p:txBody>
          <a:bodyPr rtlCol="0">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1866434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Content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5C26C3-0D54-D728-30DC-1F46A4D1BEFB}"/>
              </a:ext>
            </a:extLst>
          </p:cNvPr>
          <p:cNvSpPr>
            <a:spLocks noGrp="1"/>
          </p:cNvSpPr>
          <p:nvPr>
            <p:ph type="title" hasCustomPrompt="1"/>
          </p:nvPr>
        </p:nvSpPr>
        <p:spPr>
          <a:xfrm>
            <a:off x="5157626" y="724131"/>
            <a:ext cx="6650061" cy="646331"/>
          </a:xfrm>
        </p:spPr>
        <p:txBody>
          <a:bodyPr/>
          <a:lstStyle/>
          <a:p>
            <a:r>
              <a:rPr lang="en-US" dirty="0"/>
              <a:t>CLICK TO EDIT MASTER STYLE</a:t>
            </a:r>
          </a:p>
        </p:txBody>
      </p:sp>
      <p:sp>
        <p:nvSpPr>
          <p:cNvPr id="2" name="Picture Placeholder 2">
            <a:extLst>
              <a:ext uri="{FF2B5EF4-FFF2-40B4-BE49-F238E27FC236}">
                <a16:creationId xmlns:a16="http://schemas.microsoft.com/office/drawing/2014/main" id="{EF99A0E1-1BC2-F15E-9FD0-7E3832889BE8}"/>
              </a:ext>
            </a:extLst>
          </p:cNvPr>
          <p:cNvSpPr>
            <a:spLocks noGrp="1"/>
          </p:cNvSpPr>
          <p:nvPr>
            <p:ph type="pic" idx="1"/>
          </p:nvPr>
        </p:nvSpPr>
        <p:spPr>
          <a:xfrm>
            <a:off x="0" y="0"/>
            <a:ext cx="455581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Content Placeholder 2">
            <a:extLst>
              <a:ext uri="{FF2B5EF4-FFF2-40B4-BE49-F238E27FC236}">
                <a16:creationId xmlns:a16="http://schemas.microsoft.com/office/drawing/2014/main" id="{46AC6AD7-882F-4B90-C17B-A02CBFCA0BF0}"/>
              </a:ext>
            </a:extLst>
          </p:cNvPr>
          <p:cNvSpPr>
            <a:spLocks noGrp="1"/>
          </p:cNvSpPr>
          <p:nvPr>
            <p:ph idx="10"/>
          </p:nvPr>
        </p:nvSpPr>
        <p:spPr>
          <a:xfrm>
            <a:off x="5183188" y="1828800"/>
            <a:ext cx="6634438" cy="3826565"/>
          </a:xfrm>
        </p:spPr>
        <p:txBody>
          <a:bodyPr/>
          <a:lstStyle>
            <a:lvl1pPr>
              <a:buClr>
                <a:schemeClr val="accent1"/>
              </a:buCl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46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F99A0E1-1BC2-F15E-9FD0-7E3832889BE8}"/>
              </a:ext>
            </a:extLst>
          </p:cNvPr>
          <p:cNvSpPr>
            <a:spLocks noGrp="1"/>
          </p:cNvSpPr>
          <p:nvPr>
            <p:ph type="pic" idx="1"/>
          </p:nvPr>
        </p:nvSpPr>
        <p:spPr>
          <a:xfrm>
            <a:off x="0" y="0"/>
            <a:ext cx="496644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88985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icture Only">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9742902B-F2F5-571D-3F11-1A08D27E7E6E}"/>
              </a:ext>
            </a:extLst>
          </p:cNvPr>
          <p:cNvSpPr>
            <a:spLocks noGrp="1"/>
          </p:cNvSpPr>
          <p:nvPr>
            <p:ph type="pic" sz="quarter" idx="10"/>
          </p:nvPr>
        </p:nvSpPr>
        <p:spPr>
          <a:xfrm>
            <a:off x="0" y="0"/>
            <a:ext cx="12192000" cy="6858000"/>
          </a:xfrm>
        </p:spPr>
        <p:txBody>
          <a:bodyPr rtlCol="0">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267673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CEF19-06A0-E202-F3FF-C6F75A45DC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3855"/>
            <a:ext cx="12189012" cy="6848178"/>
          </a:xfrm>
          <a:prstGeom prst="rect">
            <a:avLst/>
          </a:prstGeom>
        </p:spPr>
      </p:pic>
      <p:sp>
        <p:nvSpPr>
          <p:cNvPr id="11" name="Text Placeholder 10">
            <a:extLst>
              <a:ext uri="{FF2B5EF4-FFF2-40B4-BE49-F238E27FC236}">
                <a16:creationId xmlns:a16="http://schemas.microsoft.com/office/drawing/2014/main" id="{5D387EC6-637B-6130-6BA5-0EEEE5AB6D54}"/>
              </a:ext>
            </a:extLst>
          </p:cNvPr>
          <p:cNvSpPr>
            <a:spLocks noGrp="1"/>
          </p:cNvSpPr>
          <p:nvPr>
            <p:ph type="body" sz="quarter" idx="10" hasCustomPrompt="1"/>
          </p:nvPr>
        </p:nvSpPr>
        <p:spPr>
          <a:xfrm>
            <a:off x="6105159" y="2393510"/>
            <a:ext cx="5253037" cy="863945"/>
          </a:xfrm>
        </p:spPr>
        <p:txBody>
          <a:bodyPr>
            <a:noAutofit/>
          </a:bodyPr>
          <a:lstStyle>
            <a:lvl1pPr marL="0" indent="0">
              <a:buNone/>
              <a:defRPr sz="4800" b="1">
                <a:solidFill>
                  <a:schemeClr val="tx1"/>
                </a:solidFill>
                <a:latin typeface="+mj-lt"/>
              </a:defRPr>
            </a:lvl1pPr>
            <a:lvl2pPr marL="457200" indent="0">
              <a:buNone/>
              <a:defRPr sz="4800" b="1">
                <a:solidFill>
                  <a:schemeClr val="tx1"/>
                </a:solidFill>
                <a:latin typeface="+mj-lt"/>
              </a:defRPr>
            </a:lvl2pPr>
            <a:lvl3pPr marL="914400" indent="0">
              <a:buNone/>
              <a:defRPr sz="6000" b="1">
                <a:solidFill>
                  <a:srgbClr val="962256"/>
                </a:solidFill>
                <a:latin typeface="+mj-lt"/>
              </a:defRPr>
            </a:lvl3pPr>
            <a:lvl4pPr marL="1371600" indent="0">
              <a:buNone/>
              <a:defRPr sz="6000" b="1">
                <a:solidFill>
                  <a:srgbClr val="962256"/>
                </a:solidFill>
                <a:latin typeface="+mj-lt"/>
              </a:defRPr>
            </a:lvl4pPr>
            <a:lvl5pPr marL="1828800" indent="0">
              <a:buNone/>
              <a:defRPr sz="6000" b="1">
                <a:solidFill>
                  <a:srgbClr val="962256"/>
                </a:solidFill>
                <a:latin typeface="+mj-lt"/>
              </a:defRPr>
            </a:lvl5pPr>
          </a:lstStyle>
          <a:p>
            <a:pPr lvl="0"/>
            <a:r>
              <a:rPr lang="en-US" dirty="0"/>
              <a:t>FIRST LAST    </a:t>
            </a:r>
          </a:p>
          <a:p>
            <a:pPr lvl="1"/>
            <a:endParaRPr lang="en-US" dirty="0"/>
          </a:p>
        </p:txBody>
      </p:sp>
      <p:sp>
        <p:nvSpPr>
          <p:cNvPr id="13" name="Text Placeholder 10">
            <a:extLst>
              <a:ext uri="{FF2B5EF4-FFF2-40B4-BE49-F238E27FC236}">
                <a16:creationId xmlns:a16="http://schemas.microsoft.com/office/drawing/2014/main" id="{8FDC295C-51F2-637C-947A-7B9FD9392FEA}"/>
              </a:ext>
            </a:extLst>
          </p:cNvPr>
          <p:cNvSpPr>
            <a:spLocks noGrp="1"/>
          </p:cNvSpPr>
          <p:nvPr>
            <p:ph type="body" sz="quarter" idx="11" hasCustomPrompt="1"/>
          </p:nvPr>
        </p:nvSpPr>
        <p:spPr>
          <a:xfrm>
            <a:off x="6112820" y="3142878"/>
            <a:ext cx="5253037" cy="863945"/>
          </a:xfrm>
        </p:spPr>
        <p:txBody>
          <a:bodyPr>
            <a:noAutofit/>
          </a:bodyPr>
          <a:lstStyle>
            <a:lvl1pPr marL="0" indent="0">
              <a:buNone/>
              <a:defRPr sz="2800" b="1">
                <a:solidFill>
                  <a:schemeClr val="tx1"/>
                </a:solidFill>
                <a:latin typeface="+mj-lt"/>
              </a:defRPr>
            </a:lvl1pPr>
            <a:lvl2pPr marL="457200" indent="0">
              <a:buNone/>
              <a:defRPr sz="2800" b="1">
                <a:solidFill>
                  <a:schemeClr val="bg1"/>
                </a:solidFill>
                <a:latin typeface="+mj-lt"/>
              </a:defRPr>
            </a:lvl2pPr>
            <a:lvl3pPr marL="914400" indent="0">
              <a:buNone/>
              <a:defRPr sz="6000" b="1">
                <a:solidFill>
                  <a:srgbClr val="962256"/>
                </a:solidFill>
                <a:latin typeface="+mj-lt"/>
              </a:defRPr>
            </a:lvl3pPr>
            <a:lvl4pPr marL="1371600" indent="0">
              <a:buNone/>
              <a:defRPr sz="6000" b="1">
                <a:solidFill>
                  <a:srgbClr val="962256"/>
                </a:solidFill>
                <a:latin typeface="+mj-lt"/>
              </a:defRPr>
            </a:lvl4pPr>
            <a:lvl5pPr marL="1828800" indent="0">
              <a:buNone/>
              <a:defRPr sz="6000" b="1">
                <a:solidFill>
                  <a:srgbClr val="962256"/>
                </a:solidFill>
                <a:latin typeface="+mj-lt"/>
              </a:defRPr>
            </a:lvl5pPr>
          </a:lstStyle>
          <a:p>
            <a:pPr lvl="0"/>
            <a:r>
              <a:rPr lang="en-US" dirty="0"/>
              <a:t>Click to edit Title, Organization in Bold</a:t>
            </a:r>
          </a:p>
        </p:txBody>
      </p:sp>
    </p:spTree>
    <p:extLst>
      <p:ext uri="{BB962C8B-B14F-4D97-AF65-F5344CB8AC3E}">
        <p14:creationId xmlns:p14="http://schemas.microsoft.com/office/powerpoint/2010/main" val="112715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PENING Screen Sa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3" y="4909"/>
            <a:ext cx="12189012" cy="6848178"/>
          </a:xfrm>
          <a:prstGeom prst="rect">
            <a:avLst/>
          </a:prstGeom>
        </p:spPr>
      </p:pic>
    </p:spTree>
    <p:extLst>
      <p:ext uri="{BB962C8B-B14F-4D97-AF65-F5344CB8AC3E}">
        <p14:creationId xmlns:p14="http://schemas.microsoft.com/office/powerpoint/2010/main" val="394834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OPENING Screen Sa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4" y="4909"/>
            <a:ext cx="12189010" cy="6848177"/>
          </a:xfrm>
          <a:prstGeom prst="rect">
            <a:avLst/>
          </a:prstGeom>
        </p:spPr>
      </p:pic>
    </p:spTree>
    <p:extLst>
      <p:ext uri="{BB962C8B-B14F-4D97-AF65-F5344CB8AC3E}">
        <p14:creationId xmlns:p14="http://schemas.microsoft.com/office/powerpoint/2010/main" val="319963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OPENING Screen Sa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3" y="4909"/>
            <a:ext cx="12189012" cy="6848177"/>
          </a:xfrm>
          <a:prstGeom prst="rect">
            <a:avLst/>
          </a:prstGeom>
        </p:spPr>
      </p:pic>
    </p:spTree>
    <p:extLst>
      <p:ext uri="{BB962C8B-B14F-4D97-AF65-F5344CB8AC3E}">
        <p14:creationId xmlns:p14="http://schemas.microsoft.com/office/powerpoint/2010/main" val="210299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OPENING Screen Sa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4" y="4909"/>
            <a:ext cx="12189010" cy="6848177"/>
          </a:xfrm>
          <a:prstGeom prst="rect">
            <a:avLst/>
          </a:prstGeom>
        </p:spPr>
      </p:pic>
    </p:spTree>
    <p:extLst>
      <p:ext uri="{BB962C8B-B14F-4D97-AF65-F5344CB8AC3E}">
        <p14:creationId xmlns:p14="http://schemas.microsoft.com/office/powerpoint/2010/main" val="200241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8" cy="6848175"/>
          </a:xfrm>
          <a:prstGeom prst="rect">
            <a:avLst/>
          </a:prstGeom>
        </p:spPr>
      </p:pic>
      <p:sp>
        <p:nvSpPr>
          <p:cNvPr id="2" name="Title 1">
            <a:extLst>
              <a:ext uri="{FF2B5EF4-FFF2-40B4-BE49-F238E27FC236}">
                <a16:creationId xmlns:a16="http://schemas.microsoft.com/office/drawing/2014/main" id="{5123E1F1-7608-E188-9B37-FE590A0EC923}"/>
              </a:ext>
            </a:extLst>
          </p:cNvPr>
          <p:cNvSpPr>
            <a:spLocks noGrp="1"/>
          </p:cNvSpPr>
          <p:nvPr>
            <p:ph type="ctrTitle" hasCustomPrompt="1"/>
          </p:nvPr>
        </p:nvSpPr>
        <p:spPr>
          <a:xfrm>
            <a:off x="3769451" y="4272297"/>
            <a:ext cx="8004627" cy="1232575"/>
          </a:xfrm>
        </p:spPr>
        <p:txBody>
          <a:bodyPr anchor="b">
            <a:noAutofit/>
          </a:bodyPr>
          <a:lstStyle>
            <a:lvl1pPr algn="l">
              <a:defRPr sz="4000">
                <a:solidFill>
                  <a:schemeClr val="bg1"/>
                </a:solidFill>
              </a:defRPr>
            </a:lvl1pPr>
          </a:lstStyle>
          <a:p>
            <a:r>
              <a:rPr lang="en-US" dirty="0"/>
              <a:t>CLICK SPEAKER FIRST LAST</a:t>
            </a:r>
          </a:p>
        </p:txBody>
      </p:sp>
      <p:sp>
        <p:nvSpPr>
          <p:cNvPr id="6" name="Text Placeholder 5">
            <a:extLst>
              <a:ext uri="{FF2B5EF4-FFF2-40B4-BE49-F238E27FC236}">
                <a16:creationId xmlns:a16="http://schemas.microsoft.com/office/drawing/2014/main" id="{D7E512CA-B853-6687-584A-A66058A2595A}"/>
              </a:ext>
            </a:extLst>
          </p:cNvPr>
          <p:cNvSpPr>
            <a:spLocks noGrp="1"/>
          </p:cNvSpPr>
          <p:nvPr>
            <p:ph type="body" sz="quarter" idx="12" hasCustomPrompt="1"/>
          </p:nvPr>
        </p:nvSpPr>
        <p:spPr>
          <a:xfrm>
            <a:off x="3768581" y="5651932"/>
            <a:ext cx="7993928" cy="887413"/>
          </a:xfrm>
        </p:spPr>
        <p:txBody>
          <a:bodyPr>
            <a:normAutofit/>
          </a:bodyPr>
          <a:lstStyle>
            <a:lvl1pPr marL="0" indent="0">
              <a:buNone/>
              <a:defRPr sz="2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Speaker Title, Organization</a:t>
            </a:r>
          </a:p>
        </p:txBody>
      </p:sp>
    </p:spTree>
    <p:extLst>
      <p:ext uri="{BB962C8B-B14F-4D97-AF65-F5344CB8AC3E}">
        <p14:creationId xmlns:p14="http://schemas.microsoft.com/office/powerpoint/2010/main" val="375933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7" cy="6848175"/>
          </a:xfrm>
          <a:prstGeom prst="rect">
            <a:avLst/>
          </a:prstGeom>
        </p:spPr>
      </p:pic>
      <p:sp>
        <p:nvSpPr>
          <p:cNvPr id="2" name="Title 1">
            <a:extLst>
              <a:ext uri="{FF2B5EF4-FFF2-40B4-BE49-F238E27FC236}">
                <a16:creationId xmlns:a16="http://schemas.microsoft.com/office/drawing/2014/main" id="{80C4A615-85BA-B3FD-6A69-56A7E47A6485}"/>
              </a:ext>
            </a:extLst>
          </p:cNvPr>
          <p:cNvSpPr>
            <a:spLocks noGrp="1"/>
          </p:cNvSpPr>
          <p:nvPr>
            <p:ph type="ctrTitle" hasCustomPrompt="1"/>
          </p:nvPr>
        </p:nvSpPr>
        <p:spPr>
          <a:xfrm>
            <a:off x="3769451" y="4272297"/>
            <a:ext cx="8004627" cy="1232575"/>
          </a:xfrm>
        </p:spPr>
        <p:txBody>
          <a:bodyPr anchor="b">
            <a:noAutofit/>
          </a:bodyPr>
          <a:lstStyle>
            <a:lvl1pPr algn="l">
              <a:defRPr sz="4000">
                <a:solidFill>
                  <a:schemeClr val="bg1"/>
                </a:solidFill>
              </a:defRPr>
            </a:lvl1pPr>
          </a:lstStyle>
          <a:p>
            <a:r>
              <a:rPr lang="en-US" dirty="0"/>
              <a:t>CLICK SPEAKER FIRST LAST</a:t>
            </a:r>
          </a:p>
        </p:txBody>
      </p:sp>
      <p:sp>
        <p:nvSpPr>
          <p:cNvPr id="5" name="Text Placeholder 5">
            <a:extLst>
              <a:ext uri="{FF2B5EF4-FFF2-40B4-BE49-F238E27FC236}">
                <a16:creationId xmlns:a16="http://schemas.microsoft.com/office/drawing/2014/main" id="{783C88A5-AF18-4928-4599-5D4E551991D1}"/>
              </a:ext>
            </a:extLst>
          </p:cNvPr>
          <p:cNvSpPr>
            <a:spLocks noGrp="1"/>
          </p:cNvSpPr>
          <p:nvPr>
            <p:ph type="body" sz="quarter" idx="12" hasCustomPrompt="1"/>
          </p:nvPr>
        </p:nvSpPr>
        <p:spPr>
          <a:xfrm>
            <a:off x="3768581" y="5651932"/>
            <a:ext cx="7993928" cy="887413"/>
          </a:xfrm>
        </p:spPr>
        <p:txBody>
          <a:bodyPr>
            <a:normAutofit/>
          </a:bodyPr>
          <a:lstStyle>
            <a:lvl1pPr marL="0" indent="0">
              <a:buNone/>
              <a:defRPr sz="2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Speaker Title, Organization</a:t>
            </a:r>
          </a:p>
        </p:txBody>
      </p:sp>
    </p:spTree>
    <p:extLst>
      <p:ext uri="{BB962C8B-B14F-4D97-AF65-F5344CB8AC3E}">
        <p14:creationId xmlns:p14="http://schemas.microsoft.com/office/powerpoint/2010/main" val="2793365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5A321-9520-5040-9D75-571580D57B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89007" cy="6848174"/>
          </a:xfrm>
          <a:prstGeom prst="rect">
            <a:avLst/>
          </a:prstGeom>
        </p:spPr>
      </p:pic>
      <p:sp>
        <p:nvSpPr>
          <p:cNvPr id="2" name="Title 1">
            <a:extLst>
              <a:ext uri="{FF2B5EF4-FFF2-40B4-BE49-F238E27FC236}">
                <a16:creationId xmlns:a16="http://schemas.microsoft.com/office/drawing/2014/main" id="{8F479E58-4F5B-C498-9C28-005E99FC6AA4}"/>
              </a:ext>
            </a:extLst>
          </p:cNvPr>
          <p:cNvSpPr>
            <a:spLocks noGrp="1"/>
          </p:cNvSpPr>
          <p:nvPr>
            <p:ph type="ctrTitle" hasCustomPrompt="1"/>
          </p:nvPr>
        </p:nvSpPr>
        <p:spPr>
          <a:xfrm>
            <a:off x="3769451" y="4272297"/>
            <a:ext cx="8004627" cy="1232575"/>
          </a:xfrm>
        </p:spPr>
        <p:txBody>
          <a:bodyPr anchor="b">
            <a:noAutofit/>
          </a:bodyPr>
          <a:lstStyle>
            <a:lvl1pPr algn="l">
              <a:defRPr sz="4000">
                <a:solidFill>
                  <a:schemeClr val="bg1"/>
                </a:solidFill>
              </a:defRPr>
            </a:lvl1pPr>
          </a:lstStyle>
          <a:p>
            <a:r>
              <a:rPr lang="en-US" dirty="0"/>
              <a:t>CLICK SPEAKER FIRST LAST</a:t>
            </a:r>
          </a:p>
        </p:txBody>
      </p:sp>
      <p:sp>
        <p:nvSpPr>
          <p:cNvPr id="5" name="Text Placeholder 5">
            <a:extLst>
              <a:ext uri="{FF2B5EF4-FFF2-40B4-BE49-F238E27FC236}">
                <a16:creationId xmlns:a16="http://schemas.microsoft.com/office/drawing/2014/main" id="{B6097E08-16C5-EBB3-ECE9-CB23C9E0247D}"/>
              </a:ext>
            </a:extLst>
          </p:cNvPr>
          <p:cNvSpPr>
            <a:spLocks noGrp="1"/>
          </p:cNvSpPr>
          <p:nvPr>
            <p:ph type="body" sz="quarter" idx="12" hasCustomPrompt="1"/>
          </p:nvPr>
        </p:nvSpPr>
        <p:spPr>
          <a:xfrm>
            <a:off x="3768581" y="5651932"/>
            <a:ext cx="7993928" cy="887413"/>
          </a:xfrm>
        </p:spPr>
        <p:txBody>
          <a:bodyPr>
            <a:normAutofit/>
          </a:bodyPr>
          <a:lstStyle>
            <a:lvl1pPr marL="0" indent="0">
              <a:buNone/>
              <a:defRPr sz="2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Speaker Title, Organization</a:t>
            </a:r>
          </a:p>
        </p:txBody>
      </p:sp>
    </p:spTree>
    <p:extLst>
      <p:ext uri="{BB962C8B-B14F-4D97-AF65-F5344CB8AC3E}">
        <p14:creationId xmlns:p14="http://schemas.microsoft.com/office/powerpoint/2010/main" val="53215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033C2-0E94-DC4A-AB44-5FDECDE9190D}"/>
              </a:ext>
            </a:extLst>
          </p:cNvPr>
          <p:cNvSpPr>
            <a:spLocks noGrp="1"/>
          </p:cNvSpPr>
          <p:nvPr>
            <p:ph type="title"/>
          </p:nvPr>
        </p:nvSpPr>
        <p:spPr>
          <a:xfrm>
            <a:off x="605017" y="724131"/>
            <a:ext cx="10745470" cy="646331"/>
          </a:xfrm>
          <a:prstGeom prst="rect">
            <a:avLst/>
          </a:prstGeom>
        </p:spPr>
        <p:txBody>
          <a:bodyPr vert="horz" wrap="square"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9400A5-FEFA-5040-B0F0-A2EA92F1B37E}"/>
              </a:ext>
            </a:extLst>
          </p:cNvPr>
          <p:cNvSpPr>
            <a:spLocks noGrp="1"/>
          </p:cNvSpPr>
          <p:nvPr>
            <p:ph type="body" idx="1"/>
          </p:nvPr>
        </p:nvSpPr>
        <p:spPr>
          <a:xfrm>
            <a:off x="605018" y="1825625"/>
            <a:ext cx="107487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03A703F8-BC8B-8698-1192-67DDA1827468}"/>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l="-2335" t="-2253" r="-11650"/>
          <a:stretch/>
        </p:blipFill>
        <p:spPr>
          <a:xfrm>
            <a:off x="10484188" y="5591102"/>
            <a:ext cx="1707811" cy="1266897"/>
          </a:xfrm>
          <a:prstGeom prst="rect">
            <a:avLst/>
          </a:prstGeom>
        </p:spPr>
      </p:pic>
    </p:spTree>
    <p:extLst>
      <p:ext uri="{BB962C8B-B14F-4D97-AF65-F5344CB8AC3E}">
        <p14:creationId xmlns:p14="http://schemas.microsoft.com/office/powerpoint/2010/main" val="3633375241"/>
      </p:ext>
    </p:extLst>
  </p:cSld>
  <p:clrMap bg1="lt1" tx1="dk1" bg2="lt2" tx2="dk2" accent1="accent1" accent2="accent2" accent3="accent3" accent4="accent4" accent5="accent5" accent6="accent6" hlink="hlink" folHlink="folHlink"/>
  <p:sldLayoutIdLst>
    <p:sldLayoutId id="2147483687" r:id="rId1"/>
    <p:sldLayoutId id="2147483735" r:id="rId2"/>
    <p:sldLayoutId id="2147483736" r:id="rId3"/>
    <p:sldLayoutId id="2147483745" r:id="rId4"/>
    <p:sldLayoutId id="2147483737" r:id="rId5"/>
    <p:sldLayoutId id="2147483748" r:id="rId6"/>
    <p:sldLayoutId id="2147483728" r:id="rId7"/>
    <p:sldLayoutId id="2147483740" r:id="rId8"/>
    <p:sldLayoutId id="2147483751" r:id="rId9"/>
    <p:sldLayoutId id="2147483752" r:id="rId10"/>
    <p:sldLayoutId id="2147483739" r:id="rId11"/>
    <p:sldLayoutId id="2147483743" r:id="rId12"/>
    <p:sldLayoutId id="2147483744" r:id="rId13"/>
    <p:sldLayoutId id="2147483690" r:id="rId14"/>
    <p:sldLayoutId id="2147483753" r:id="rId15"/>
    <p:sldLayoutId id="2147483754" r:id="rId16"/>
    <p:sldLayoutId id="2147483755" r:id="rId17"/>
    <p:sldLayoutId id="2147483759" r:id="rId18"/>
    <p:sldLayoutId id="2147483674" r:id="rId19"/>
    <p:sldLayoutId id="2147483676" r:id="rId20"/>
    <p:sldLayoutId id="2147483677" r:id="rId21"/>
    <p:sldLayoutId id="2147483707" r:id="rId22"/>
    <p:sldLayoutId id="2147483702" r:id="rId23"/>
    <p:sldLayoutId id="2147483760" r:id="rId24"/>
  </p:sldLayoutIdLst>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CD3"/>
        </a:buClr>
        <a:buSzPct val="75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AD2CF51-5D2B-2CE8-0B3D-91CC1EB0EE0F}"/>
              </a:ext>
            </a:extLst>
          </p:cNvPr>
          <p:cNvSpPr>
            <a:spLocks noGrp="1"/>
          </p:cNvSpPr>
          <p:nvPr>
            <p:ph type="title"/>
          </p:nvPr>
        </p:nvSpPr>
        <p:spPr>
          <a:xfrm>
            <a:off x="605017" y="724131"/>
            <a:ext cx="9599039" cy="646331"/>
          </a:xfrm>
          <a:prstGeom prst="rect">
            <a:avLst/>
          </a:prstGeom>
        </p:spPr>
        <p:txBody>
          <a:bodyPr vert="horz" wrap="square"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E0E7F604-63E7-5DC9-B5AD-1DA00329437E}"/>
              </a:ext>
            </a:extLst>
          </p:cNvPr>
          <p:cNvSpPr>
            <a:spLocks noGrp="1"/>
          </p:cNvSpPr>
          <p:nvPr>
            <p:ph type="body" idx="1"/>
          </p:nvPr>
        </p:nvSpPr>
        <p:spPr>
          <a:xfrm>
            <a:off x="605018" y="1825625"/>
            <a:ext cx="107487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1670756"/>
      </p:ext>
    </p:extLst>
  </p:cSld>
  <p:clrMap bg1="lt1" tx1="dk1" bg2="lt2" tx2="dk2" accent1="accent1" accent2="accent2" accent3="accent3" accent4="accent4" accent5="accent5" accent6="accent6" hlink="hlink" folHlink="folHlink"/>
  <p:sldLayoutIdLst>
    <p:sldLayoutId id="2147483679" r:id="rId1"/>
    <p:sldLayoutId id="2147483726" r:id="rId2"/>
  </p:sldLayoutIdLst>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CD3"/>
        </a:buClr>
        <a:buSzPct val="75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ACD3"/>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99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CDF-FABF-8EF3-B1D6-08A16BE810AD}"/>
              </a:ext>
            </a:extLst>
          </p:cNvPr>
          <p:cNvSpPr>
            <a:spLocks noGrp="1"/>
          </p:cNvSpPr>
          <p:nvPr>
            <p:ph type="title"/>
          </p:nvPr>
        </p:nvSpPr>
        <p:spPr/>
        <p:txBody>
          <a:bodyPr/>
          <a:lstStyle/>
          <a:p>
            <a:r>
              <a:rPr lang="en-US" dirty="0"/>
              <a:t>Cognitive Dissonance </a:t>
            </a:r>
          </a:p>
        </p:txBody>
      </p:sp>
      <p:sp>
        <p:nvSpPr>
          <p:cNvPr id="3" name="Content Placeholder 2">
            <a:extLst>
              <a:ext uri="{FF2B5EF4-FFF2-40B4-BE49-F238E27FC236}">
                <a16:creationId xmlns:a16="http://schemas.microsoft.com/office/drawing/2014/main" id="{10A8D924-55B7-FB6E-A10B-17B36ABB2F77}"/>
              </a:ext>
            </a:extLst>
          </p:cNvPr>
          <p:cNvSpPr>
            <a:spLocks noGrp="1"/>
          </p:cNvSpPr>
          <p:nvPr>
            <p:ph idx="1"/>
          </p:nvPr>
        </p:nvSpPr>
        <p:spPr/>
        <p:txBody>
          <a:bodyPr>
            <a:normAutofit fontScale="92500" lnSpcReduction="20000"/>
          </a:bodyPr>
          <a:lstStyle/>
          <a:p>
            <a:r>
              <a:rPr lang="en-US" dirty="0"/>
              <a:t>In communication and media, Cognitive Dissonance refers to the tension people experience when new information conflicts with what they already believe, and how they resolve that tension through interpretation.</a:t>
            </a:r>
          </a:p>
          <a:p>
            <a:pPr lvl="1"/>
            <a:r>
              <a:rPr lang="en-US" dirty="0"/>
              <a:t>Instead of changing their beliefs, people often:</a:t>
            </a:r>
          </a:p>
          <a:p>
            <a:pPr lvl="2"/>
            <a:r>
              <a:rPr lang="en-US" dirty="0"/>
              <a:t>Dismiss the message </a:t>
            </a:r>
          </a:p>
          <a:p>
            <a:pPr lvl="2"/>
            <a:r>
              <a:rPr lang="en-US" dirty="0"/>
              <a:t>Reinterpret the message </a:t>
            </a:r>
          </a:p>
          <a:p>
            <a:pPr lvl="2"/>
            <a:r>
              <a:rPr lang="en-US" dirty="0"/>
              <a:t>Double down on what they already think</a:t>
            </a:r>
          </a:p>
          <a:p>
            <a:r>
              <a:rPr lang="en-US" dirty="0"/>
              <a:t>People don’t receive your message in a vacuum; they filter it through what they already believe about downtown.</a:t>
            </a:r>
          </a:p>
          <a:p>
            <a:pPr marL="0" indent="0">
              <a:buNone/>
            </a:pPr>
            <a:endParaRPr lang="en-US" dirty="0"/>
          </a:p>
          <a:p>
            <a:pPr marL="0" indent="0">
              <a:buNone/>
            </a:pPr>
            <a:r>
              <a:rPr lang="en-US" sz="3000" b="1" dirty="0">
                <a:solidFill>
                  <a:schemeClr val="accent4"/>
                </a:solidFill>
              </a:rPr>
              <a:t>If your message conflicts with what people believe, they won’t change their mind. They’ll change your message.</a:t>
            </a:r>
          </a:p>
        </p:txBody>
      </p:sp>
    </p:spTree>
    <p:extLst>
      <p:ext uri="{BB962C8B-B14F-4D97-AF65-F5344CB8AC3E}">
        <p14:creationId xmlns:p14="http://schemas.microsoft.com/office/powerpoint/2010/main" val="294636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40E6-8CB9-B1CF-4157-7EC6C2083102}"/>
              </a:ext>
            </a:extLst>
          </p:cNvPr>
          <p:cNvSpPr>
            <a:spLocks noGrp="1"/>
          </p:cNvSpPr>
          <p:nvPr>
            <p:ph type="title"/>
          </p:nvPr>
        </p:nvSpPr>
        <p:spPr/>
        <p:txBody>
          <a:bodyPr/>
          <a:lstStyle/>
          <a:p>
            <a:r>
              <a:rPr lang="en-US" dirty="0"/>
              <a:t>Stack all Three Theories Together</a:t>
            </a:r>
          </a:p>
        </p:txBody>
      </p:sp>
      <p:sp>
        <p:nvSpPr>
          <p:cNvPr id="4" name="Rectangle 1">
            <a:extLst>
              <a:ext uri="{FF2B5EF4-FFF2-40B4-BE49-F238E27FC236}">
                <a16:creationId xmlns:a16="http://schemas.microsoft.com/office/drawing/2014/main" id="{E3512B42-1841-6542-0728-6E07F04252AE}"/>
              </a:ext>
            </a:extLst>
          </p:cNvPr>
          <p:cNvSpPr>
            <a:spLocks noGrp="1" noChangeArrowheads="1"/>
          </p:cNvSpPr>
          <p:nvPr>
            <p:ph idx="1"/>
          </p:nvPr>
        </p:nvSpPr>
        <p:spPr bwMode="auto">
          <a:xfrm>
            <a:off x="605017" y="2205822"/>
            <a:ext cx="1166537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solidFill>
                  <a:schemeClr val="tx1"/>
                </a:solidFill>
                <a:effectLst/>
                <a:latin typeface="Arial" panose="020B0604020202020204" pitchFamily="34" charset="0"/>
              </a:rPr>
              <a:t>Inoculation</a:t>
            </a:r>
            <a:r>
              <a:rPr kumimoji="0" lang="en-US" altLang="en-US" sz="3200" b="0" i="0" u="none" strike="noStrike" cap="none" normalizeH="0" baseline="0" dirty="0">
                <a:ln>
                  <a:noFill/>
                </a:ln>
                <a:solidFill>
                  <a:schemeClr val="tx1"/>
                </a:solidFill>
                <a:effectLst/>
                <a:latin typeface="Arial" panose="020B0604020202020204" pitchFamily="34" charset="0"/>
              </a:rPr>
              <a:t> → Say it </a:t>
            </a:r>
            <a:r>
              <a:rPr kumimoji="0" lang="en-US" altLang="en-US" sz="3200" b="1" i="0" u="none" strike="noStrike" cap="none" normalizeH="0" baseline="0" dirty="0">
                <a:ln>
                  <a:noFill/>
                </a:ln>
                <a:solidFill>
                  <a:schemeClr val="accent4"/>
                </a:solidFill>
                <a:effectLst/>
                <a:latin typeface="Arial" panose="020B0604020202020204" pitchFamily="34" charset="0"/>
              </a:rPr>
              <a:t>first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solidFill>
                  <a:schemeClr val="tx1"/>
                </a:solidFill>
                <a:effectLst/>
                <a:latin typeface="Arial" panose="020B0604020202020204" pitchFamily="34" charset="0"/>
              </a:rPr>
              <a:t>Social Judgment</a:t>
            </a:r>
            <a:r>
              <a:rPr kumimoji="0" lang="en-US" altLang="en-US" sz="3200" b="0" i="0" u="none" strike="noStrike" cap="none" normalizeH="0" baseline="0" dirty="0">
                <a:ln>
                  <a:noFill/>
                </a:ln>
                <a:solidFill>
                  <a:schemeClr val="tx1"/>
                </a:solidFill>
                <a:effectLst/>
                <a:latin typeface="Arial" panose="020B0604020202020204" pitchFamily="34" charset="0"/>
              </a:rPr>
              <a:t> → Say it for </a:t>
            </a:r>
            <a:r>
              <a:rPr kumimoji="0" lang="en-US" altLang="en-US" sz="3200" b="1" i="0" u="none" strike="noStrike" cap="none" normalizeH="0" baseline="0" dirty="0">
                <a:ln>
                  <a:noFill/>
                </a:ln>
                <a:solidFill>
                  <a:schemeClr val="accent1"/>
                </a:solidFill>
                <a:effectLst/>
                <a:latin typeface="Arial" panose="020B0604020202020204" pitchFamily="34" charset="0"/>
              </a:rPr>
              <a:t>different audiences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solidFill>
                  <a:schemeClr val="tx1"/>
                </a:solidFill>
                <a:effectLst/>
                <a:latin typeface="Arial" panose="020B0604020202020204" pitchFamily="34" charset="0"/>
              </a:rPr>
              <a:t>Cognitive Dissonance</a:t>
            </a:r>
            <a:r>
              <a:rPr kumimoji="0" lang="en-US" altLang="en-US" sz="3200" b="0" i="0" u="none" strike="noStrike" cap="none" normalizeH="0" baseline="0" dirty="0">
                <a:ln>
                  <a:noFill/>
                </a:ln>
                <a:solidFill>
                  <a:schemeClr val="tx1"/>
                </a:solidFill>
                <a:effectLst/>
                <a:latin typeface="Arial" panose="020B0604020202020204" pitchFamily="34" charset="0"/>
              </a:rPr>
              <a:t> → Say it in a way </a:t>
            </a:r>
            <a:r>
              <a:rPr kumimoji="0" lang="en-US" altLang="en-US" sz="3200" b="1" i="0" u="none" strike="noStrike" cap="none" normalizeH="0" baseline="0" dirty="0">
                <a:ln>
                  <a:noFill/>
                </a:ln>
                <a:solidFill>
                  <a:schemeClr val="accent4"/>
                </a:solidFill>
                <a:effectLst/>
                <a:latin typeface="Arial" panose="020B0604020202020204" pitchFamily="34" charset="0"/>
              </a:rPr>
              <a:t>people can accept </a:t>
            </a:r>
          </a:p>
        </p:txBody>
      </p:sp>
    </p:spTree>
    <p:extLst>
      <p:ext uri="{BB962C8B-B14F-4D97-AF65-F5344CB8AC3E}">
        <p14:creationId xmlns:p14="http://schemas.microsoft.com/office/powerpoint/2010/main" val="5584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0C2ED-53DC-57A8-1E11-BB13A143F91B}"/>
              </a:ext>
            </a:extLst>
          </p:cNvPr>
          <p:cNvSpPr>
            <a:spLocks noGrp="1"/>
          </p:cNvSpPr>
          <p:nvPr>
            <p:ph type="ctrTitle"/>
          </p:nvPr>
        </p:nvSpPr>
        <p:spPr/>
        <p:txBody>
          <a:bodyPr/>
          <a:lstStyle/>
          <a:p>
            <a:r>
              <a:rPr lang="en-US" dirty="0"/>
              <a:t>Case Studies </a:t>
            </a:r>
          </a:p>
        </p:txBody>
      </p:sp>
    </p:spTree>
    <p:extLst>
      <p:ext uri="{BB962C8B-B14F-4D97-AF65-F5344CB8AC3E}">
        <p14:creationId xmlns:p14="http://schemas.microsoft.com/office/powerpoint/2010/main" val="414319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2137A-C0E8-89D7-4668-D3E24677790E}"/>
              </a:ext>
            </a:extLst>
          </p:cNvPr>
          <p:cNvSpPr>
            <a:spLocks noGrp="1"/>
          </p:cNvSpPr>
          <p:nvPr>
            <p:ph type="body" idx="1"/>
          </p:nvPr>
        </p:nvSpPr>
        <p:spPr>
          <a:xfrm>
            <a:off x="6355307" y="1617253"/>
            <a:ext cx="5947210" cy="823912"/>
          </a:xfrm>
        </p:spPr>
        <p:txBody>
          <a:bodyPr/>
          <a:lstStyle/>
          <a:p>
            <a:r>
              <a:rPr lang="en-US" dirty="0"/>
              <a:t>Metrics </a:t>
            </a:r>
          </a:p>
        </p:txBody>
      </p:sp>
      <p:sp>
        <p:nvSpPr>
          <p:cNvPr id="4" name="Title 3">
            <a:extLst>
              <a:ext uri="{FF2B5EF4-FFF2-40B4-BE49-F238E27FC236}">
                <a16:creationId xmlns:a16="http://schemas.microsoft.com/office/drawing/2014/main" id="{EF582989-D83F-A2E5-697D-9035EE2E99F2}"/>
              </a:ext>
            </a:extLst>
          </p:cNvPr>
          <p:cNvSpPr>
            <a:spLocks noGrp="1"/>
          </p:cNvSpPr>
          <p:nvPr>
            <p:ph type="title"/>
          </p:nvPr>
        </p:nvSpPr>
        <p:spPr/>
        <p:txBody>
          <a:bodyPr/>
          <a:lstStyle/>
          <a:p>
            <a:r>
              <a:rPr lang="en-US" dirty="0"/>
              <a:t>Case Study 1 – Hotel Announcement </a:t>
            </a:r>
          </a:p>
        </p:txBody>
      </p:sp>
      <p:sp>
        <p:nvSpPr>
          <p:cNvPr id="8" name="TextBox 7">
            <a:extLst>
              <a:ext uri="{FF2B5EF4-FFF2-40B4-BE49-F238E27FC236}">
                <a16:creationId xmlns:a16="http://schemas.microsoft.com/office/drawing/2014/main" id="{9C58230E-2337-9EBD-3BB3-956B28E16967}"/>
              </a:ext>
            </a:extLst>
          </p:cNvPr>
          <p:cNvSpPr txBox="1"/>
          <p:nvPr/>
        </p:nvSpPr>
        <p:spPr>
          <a:xfrm>
            <a:off x="5792877" y="5183285"/>
            <a:ext cx="1631851" cy="646331"/>
          </a:xfrm>
          <a:prstGeom prst="rect">
            <a:avLst/>
          </a:prstGeom>
          <a:noFill/>
        </p:spPr>
        <p:txBody>
          <a:bodyPr wrap="square" rtlCol="0">
            <a:spAutoFit/>
          </a:bodyPr>
          <a:lstStyle/>
          <a:p>
            <a:pPr algn="ctr"/>
            <a:r>
              <a:rPr lang="en-US" sz="1200" b="1" dirty="0">
                <a:solidFill>
                  <a:schemeClr val="bg1"/>
                </a:solidFill>
              </a:rPr>
              <a:t>Template with Photo </a:t>
            </a:r>
            <a:br>
              <a:rPr lang="en-US" sz="1200" b="1" dirty="0">
                <a:solidFill>
                  <a:schemeClr val="bg1"/>
                </a:solidFill>
              </a:rPr>
            </a:br>
            <a:r>
              <a:rPr lang="en-US" sz="1200" b="1" dirty="0">
                <a:solidFill>
                  <a:schemeClr val="bg1"/>
                </a:solidFill>
              </a:rPr>
              <a:t>on left </a:t>
            </a:r>
          </a:p>
        </p:txBody>
      </p:sp>
      <p:sp>
        <p:nvSpPr>
          <p:cNvPr id="10" name="Picture Placeholder 9">
            <a:extLst>
              <a:ext uri="{FF2B5EF4-FFF2-40B4-BE49-F238E27FC236}">
                <a16:creationId xmlns:a16="http://schemas.microsoft.com/office/drawing/2014/main" id="{36F5CF9C-0E89-49FD-DAC1-89FC6361C66B}"/>
              </a:ext>
            </a:extLst>
          </p:cNvPr>
          <p:cNvSpPr>
            <a:spLocks noGrp="1"/>
          </p:cNvSpPr>
          <p:nvPr>
            <p:ph type="pic" sz="quarter" idx="14"/>
          </p:nvPr>
        </p:nvSpPr>
        <p:spPr/>
        <p:txBody>
          <a:bodyPr/>
          <a:lstStyle/>
          <a:p>
            <a:endParaRPr lang="en-US"/>
          </a:p>
        </p:txBody>
      </p:sp>
      <p:pic>
        <p:nvPicPr>
          <p:cNvPr id="7" name="Picture 6">
            <a:extLst>
              <a:ext uri="{FF2B5EF4-FFF2-40B4-BE49-F238E27FC236}">
                <a16:creationId xmlns:a16="http://schemas.microsoft.com/office/drawing/2014/main" id="{90A611E4-4B37-FF20-E39E-454ED4008E14}"/>
              </a:ext>
            </a:extLst>
          </p:cNvPr>
          <p:cNvPicPr>
            <a:picLocks noChangeAspect="1"/>
          </p:cNvPicPr>
          <p:nvPr/>
        </p:nvPicPr>
        <p:blipFill>
          <a:blip r:embed="rId3"/>
          <a:srcRect b="17140"/>
          <a:stretch>
            <a:fillRect/>
          </a:stretch>
        </p:blipFill>
        <p:spPr>
          <a:xfrm>
            <a:off x="17227" y="1553342"/>
            <a:ext cx="6074700" cy="5304658"/>
          </a:xfrm>
          <a:prstGeom prst="rect">
            <a:avLst/>
          </a:prstGeom>
        </p:spPr>
      </p:pic>
      <p:sp>
        <p:nvSpPr>
          <p:cNvPr id="15" name="TextBox 14">
            <a:extLst>
              <a:ext uri="{FF2B5EF4-FFF2-40B4-BE49-F238E27FC236}">
                <a16:creationId xmlns:a16="http://schemas.microsoft.com/office/drawing/2014/main" id="{CBF381F2-495A-4DAC-6779-8D144B0E5218}"/>
              </a:ext>
            </a:extLst>
          </p:cNvPr>
          <p:cNvSpPr txBox="1"/>
          <p:nvPr/>
        </p:nvSpPr>
        <p:spPr>
          <a:xfrm>
            <a:off x="6355307" y="2441165"/>
            <a:ext cx="3894436" cy="429656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150 Interactions </a:t>
            </a:r>
          </a:p>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180 Comments</a:t>
            </a:r>
          </a:p>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35 Share</a:t>
            </a:r>
          </a:p>
          <a:p>
            <a:pPr marR="0" lvl="0" algn="l" defTabSz="914400" rtl="0" eaLnBrk="1" fontAlgn="auto" latinLnBrk="0" hangingPunct="1">
              <a:lnSpc>
                <a:spcPct val="90000"/>
              </a:lnSpc>
              <a:spcBef>
                <a:spcPts val="1000"/>
              </a:spcBef>
              <a:spcAft>
                <a:spcPts val="0"/>
              </a:spcAft>
              <a:buClr>
                <a:srgbClr val="00ACD3"/>
              </a:buClr>
              <a:buSzPct val="75000"/>
              <a:tabLst/>
              <a:defRPr/>
            </a:pPr>
            <a:r>
              <a:rPr lang="en-US" sz="2800" b="1" dirty="0">
                <a:solidFill>
                  <a:srgbClr val="3A7124"/>
                </a:solidFill>
                <a:latin typeface="Arial" panose="020B0604020202020204"/>
              </a:rPr>
              <a:t>Basic Stats </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15,423 Residents </a:t>
            </a:r>
          </a:p>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Greenville, SC Metro area – 1 Million Residents </a:t>
            </a:r>
          </a:p>
          <a:p>
            <a:pPr marL="228600" marR="0" lvl="0" indent="-22860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Fountain Inn is a rapidly expanding suburb known for its historic Main Street, community festivals, and easy access to I-385.</a:t>
            </a:r>
          </a:p>
        </p:txBody>
      </p:sp>
    </p:spTree>
    <p:extLst>
      <p:ext uri="{BB962C8B-B14F-4D97-AF65-F5344CB8AC3E}">
        <p14:creationId xmlns:p14="http://schemas.microsoft.com/office/powerpoint/2010/main" val="187247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92B149EE-C74A-D984-6AB5-314678B93B6F}"/>
              </a:ext>
            </a:extLst>
          </p:cNvPr>
          <p:cNvPicPr>
            <a:picLocks noChangeAspect="1"/>
          </p:cNvPicPr>
          <p:nvPr/>
        </p:nvPicPr>
        <p:blipFill>
          <a:blip r:embed="rId3"/>
          <a:stretch>
            <a:fillRect/>
          </a:stretch>
        </p:blipFill>
        <p:spPr>
          <a:xfrm>
            <a:off x="4595608" y="-1335473"/>
            <a:ext cx="3861958" cy="8360322"/>
          </a:xfrm>
          <a:prstGeom prst="rect">
            <a:avLst/>
          </a:prstGeom>
        </p:spPr>
      </p:pic>
      <p:sp>
        <p:nvSpPr>
          <p:cNvPr id="9" name="Rectangle 1">
            <a:extLst>
              <a:ext uri="{FF2B5EF4-FFF2-40B4-BE49-F238E27FC236}">
                <a16:creationId xmlns:a16="http://schemas.microsoft.com/office/drawing/2014/main" id="{D147F63A-755E-E56F-99D1-B87CC2E20C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Content Placeholder 13" descr="A screenshot of a chat&#10;&#10;AI-generated content may be incorrect.">
            <a:extLst>
              <a:ext uri="{FF2B5EF4-FFF2-40B4-BE49-F238E27FC236}">
                <a16:creationId xmlns:a16="http://schemas.microsoft.com/office/drawing/2014/main" id="{86E80F85-4B64-50D6-C22C-461C63A91114}"/>
              </a:ext>
            </a:extLst>
          </p:cNvPr>
          <p:cNvPicPr>
            <a:picLocks noGrp="1" noChangeAspect="1"/>
          </p:cNvPicPr>
          <p:nvPr>
            <p:ph sz="half" idx="1"/>
          </p:nvPr>
        </p:nvPicPr>
        <p:blipFill>
          <a:blip r:embed="rId4"/>
          <a:stretch>
            <a:fillRect/>
          </a:stretch>
        </p:blipFill>
        <p:spPr>
          <a:xfrm>
            <a:off x="0" y="-2"/>
            <a:ext cx="4467225" cy="6858000"/>
          </a:xfrm>
        </p:spPr>
      </p:pic>
      <p:pic>
        <p:nvPicPr>
          <p:cNvPr id="18" name="Picture 17" descr="A screenshot of a chat&#10;&#10;AI-generated content may be incorrect.">
            <a:extLst>
              <a:ext uri="{FF2B5EF4-FFF2-40B4-BE49-F238E27FC236}">
                <a16:creationId xmlns:a16="http://schemas.microsoft.com/office/drawing/2014/main" id="{EAB54337-D425-F597-E96B-8212981A3F92}"/>
              </a:ext>
            </a:extLst>
          </p:cNvPr>
          <p:cNvPicPr>
            <a:picLocks noChangeAspect="1"/>
          </p:cNvPicPr>
          <p:nvPr/>
        </p:nvPicPr>
        <p:blipFill>
          <a:blip r:embed="rId5"/>
          <a:stretch>
            <a:fillRect/>
          </a:stretch>
        </p:blipFill>
        <p:spPr>
          <a:xfrm>
            <a:off x="8344720" y="1"/>
            <a:ext cx="3743325" cy="6858000"/>
          </a:xfrm>
          <a:prstGeom prst="rect">
            <a:avLst/>
          </a:prstGeom>
        </p:spPr>
      </p:pic>
      <p:sp>
        <p:nvSpPr>
          <p:cNvPr id="19" name="Rectangle 18">
            <a:extLst>
              <a:ext uri="{FF2B5EF4-FFF2-40B4-BE49-F238E27FC236}">
                <a16:creationId xmlns:a16="http://schemas.microsoft.com/office/drawing/2014/main" id="{A3C66CA7-29F4-DEA5-A246-2EB989212409}"/>
              </a:ext>
            </a:extLst>
          </p:cNvPr>
          <p:cNvSpPr/>
          <p:nvPr/>
        </p:nvSpPr>
        <p:spPr>
          <a:xfrm>
            <a:off x="0" y="1"/>
            <a:ext cx="12326589" cy="8348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6B54C0-E415-5EC9-BEDF-B61E8CC45A6E}"/>
              </a:ext>
            </a:extLst>
          </p:cNvPr>
          <p:cNvSpPr/>
          <p:nvPr/>
        </p:nvSpPr>
        <p:spPr>
          <a:xfrm>
            <a:off x="795130" y="967409"/>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18C22C1-89E2-BF29-CF05-60863FA51A2B}"/>
              </a:ext>
            </a:extLst>
          </p:cNvPr>
          <p:cNvSpPr/>
          <p:nvPr/>
        </p:nvSpPr>
        <p:spPr>
          <a:xfrm>
            <a:off x="795129" y="1802297"/>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0C91A143-BEE9-76D0-6AA4-73AF29D4B210}"/>
              </a:ext>
            </a:extLst>
          </p:cNvPr>
          <p:cNvSpPr/>
          <p:nvPr/>
        </p:nvSpPr>
        <p:spPr>
          <a:xfrm>
            <a:off x="677097" y="2685662"/>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97C6319A-8B14-E846-50CD-624650B145F4}"/>
              </a:ext>
            </a:extLst>
          </p:cNvPr>
          <p:cNvSpPr/>
          <p:nvPr/>
        </p:nvSpPr>
        <p:spPr>
          <a:xfrm>
            <a:off x="795128" y="3396749"/>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04DF731C-4325-07A3-AA1D-F6C40E47997D}"/>
              </a:ext>
            </a:extLst>
          </p:cNvPr>
          <p:cNvSpPr/>
          <p:nvPr/>
        </p:nvSpPr>
        <p:spPr>
          <a:xfrm>
            <a:off x="751434" y="4446131"/>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B9C780EA-853E-217E-67BA-298EB41BD5EA}"/>
              </a:ext>
            </a:extLst>
          </p:cNvPr>
          <p:cNvSpPr/>
          <p:nvPr/>
        </p:nvSpPr>
        <p:spPr>
          <a:xfrm>
            <a:off x="795130" y="5159313"/>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95B0F6C6-C461-5AC3-9D50-1CBBAEC58C39}"/>
              </a:ext>
            </a:extLst>
          </p:cNvPr>
          <p:cNvSpPr/>
          <p:nvPr/>
        </p:nvSpPr>
        <p:spPr>
          <a:xfrm>
            <a:off x="5307499" y="1007165"/>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25CF14B5-A766-EA8C-C9CD-EB85717E1A52}"/>
              </a:ext>
            </a:extLst>
          </p:cNvPr>
          <p:cNvSpPr/>
          <p:nvPr/>
        </p:nvSpPr>
        <p:spPr>
          <a:xfrm>
            <a:off x="5180969" y="1868557"/>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83AE262-72BB-E357-8423-4466DD48D5E2}"/>
              </a:ext>
            </a:extLst>
          </p:cNvPr>
          <p:cNvSpPr/>
          <p:nvPr/>
        </p:nvSpPr>
        <p:spPr>
          <a:xfrm>
            <a:off x="5247227" y="3236843"/>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C38960CA-12A6-EC76-3497-00681EADF295}"/>
              </a:ext>
            </a:extLst>
          </p:cNvPr>
          <p:cNvSpPr/>
          <p:nvPr/>
        </p:nvSpPr>
        <p:spPr>
          <a:xfrm>
            <a:off x="5300237" y="5226791"/>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E67C0798-3386-4E45-9AAB-55E715D6282A}"/>
              </a:ext>
            </a:extLst>
          </p:cNvPr>
          <p:cNvSpPr/>
          <p:nvPr/>
        </p:nvSpPr>
        <p:spPr>
          <a:xfrm>
            <a:off x="9015825" y="1022521"/>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AED0FD34-D283-0810-E45D-5EA70A1AB178}"/>
              </a:ext>
            </a:extLst>
          </p:cNvPr>
          <p:cNvSpPr/>
          <p:nvPr/>
        </p:nvSpPr>
        <p:spPr>
          <a:xfrm>
            <a:off x="9015825" y="2599523"/>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C02626A5-0D21-2B70-7096-291C26948A10}"/>
              </a:ext>
            </a:extLst>
          </p:cNvPr>
          <p:cNvSpPr/>
          <p:nvPr/>
        </p:nvSpPr>
        <p:spPr>
          <a:xfrm>
            <a:off x="9003810" y="3825362"/>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BC1DF4EC-B45F-7795-72DF-3561A94A7468}"/>
              </a:ext>
            </a:extLst>
          </p:cNvPr>
          <p:cNvSpPr/>
          <p:nvPr/>
        </p:nvSpPr>
        <p:spPr>
          <a:xfrm>
            <a:off x="8992201" y="4480143"/>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08B8704E-B428-8D68-96BA-416BB84B574B}"/>
              </a:ext>
            </a:extLst>
          </p:cNvPr>
          <p:cNvSpPr/>
          <p:nvPr/>
        </p:nvSpPr>
        <p:spPr>
          <a:xfrm>
            <a:off x="9003810" y="5189135"/>
            <a:ext cx="1842053" cy="1722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4" name="Picture 53">
            <a:extLst>
              <a:ext uri="{FF2B5EF4-FFF2-40B4-BE49-F238E27FC236}">
                <a16:creationId xmlns:a16="http://schemas.microsoft.com/office/drawing/2014/main" id="{C3A2CA0B-20E6-C269-3AAD-E876E78B4E89}"/>
              </a:ext>
            </a:extLst>
          </p:cNvPr>
          <p:cNvPicPr>
            <a:picLocks noChangeAspect="1"/>
          </p:cNvPicPr>
          <p:nvPr/>
        </p:nvPicPr>
        <p:blipFill>
          <a:blip r:embed="rId6">
            <a:biLevel thresh="25000"/>
          </a:blip>
          <a:stretch>
            <a:fillRect/>
          </a:stretch>
        </p:blipFill>
        <p:spPr>
          <a:xfrm>
            <a:off x="0" y="6220405"/>
            <a:ext cx="12259294" cy="837296"/>
          </a:xfrm>
          <a:prstGeom prst="rect">
            <a:avLst/>
          </a:prstGeom>
        </p:spPr>
      </p:pic>
    </p:spTree>
    <p:extLst>
      <p:ext uri="{BB962C8B-B14F-4D97-AF65-F5344CB8AC3E}">
        <p14:creationId xmlns:p14="http://schemas.microsoft.com/office/powerpoint/2010/main" val="220342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D2DD-696C-AB4F-08AC-83C82F3E193A}"/>
              </a:ext>
            </a:extLst>
          </p:cNvPr>
          <p:cNvSpPr>
            <a:spLocks noGrp="1"/>
          </p:cNvSpPr>
          <p:nvPr>
            <p:ph type="title"/>
          </p:nvPr>
        </p:nvSpPr>
        <p:spPr/>
        <p:txBody>
          <a:bodyPr/>
          <a:lstStyle/>
          <a:p>
            <a:r>
              <a:rPr lang="en-US" dirty="0"/>
              <a:t>C.1 What Went Wrong</a:t>
            </a:r>
          </a:p>
        </p:txBody>
      </p:sp>
      <p:sp>
        <p:nvSpPr>
          <p:cNvPr id="3" name="Content Placeholder 2">
            <a:extLst>
              <a:ext uri="{FF2B5EF4-FFF2-40B4-BE49-F238E27FC236}">
                <a16:creationId xmlns:a16="http://schemas.microsoft.com/office/drawing/2014/main" id="{BC3A6FF0-05B9-39E9-0DF2-44227EB57EA0}"/>
              </a:ext>
            </a:extLst>
          </p:cNvPr>
          <p:cNvSpPr>
            <a:spLocks noGrp="1"/>
          </p:cNvSpPr>
          <p:nvPr>
            <p:ph idx="1"/>
          </p:nvPr>
        </p:nvSpPr>
        <p:spPr/>
        <p:txBody>
          <a:bodyPr>
            <a:normAutofit lnSpcReduction="10000"/>
          </a:bodyPr>
          <a:lstStyle/>
          <a:p>
            <a:r>
              <a:rPr lang="en-US" b="1" dirty="0"/>
              <a:t>The reaction isn’t about the hotel.</a:t>
            </a:r>
          </a:p>
          <a:p>
            <a:pPr lvl="1"/>
            <a:r>
              <a:rPr lang="en-US" dirty="0"/>
              <a:t>Identity – This doesn’t fit our town</a:t>
            </a:r>
          </a:p>
          <a:p>
            <a:pPr lvl="1"/>
            <a:r>
              <a:rPr lang="en-US" dirty="0"/>
              <a:t>Trust – Why is this happening</a:t>
            </a:r>
          </a:p>
          <a:p>
            <a:pPr lvl="1"/>
            <a:r>
              <a:rPr lang="en-US" dirty="0"/>
              <a:t>Fit – This belongs somewhere else</a:t>
            </a:r>
          </a:p>
          <a:p>
            <a:pPr lvl="1"/>
            <a:r>
              <a:rPr lang="en-US" dirty="0"/>
              <a:t>Impact – Who is this for</a:t>
            </a:r>
          </a:p>
          <a:p>
            <a:r>
              <a:rPr lang="en-US" b="1" dirty="0"/>
              <a:t>What’s missing </a:t>
            </a:r>
          </a:p>
          <a:p>
            <a:pPr lvl="1"/>
            <a:r>
              <a:rPr lang="en-US" dirty="0"/>
              <a:t>No early framing – no post leading up to the announcement </a:t>
            </a:r>
          </a:p>
          <a:p>
            <a:pPr lvl="1"/>
            <a:r>
              <a:rPr lang="en-US" dirty="0"/>
              <a:t>No acknowledgment of concerns </a:t>
            </a:r>
          </a:p>
          <a:p>
            <a:pPr lvl="1"/>
            <a:r>
              <a:rPr lang="en-US" dirty="0"/>
              <a:t>Shared from a third party – not delivered by the program </a:t>
            </a:r>
          </a:p>
          <a:p>
            <a:pPr lvl="1"/>
            <a:r>
              <a:rPr lang="en-US" dirty="0"/>
              <a:t>No explanation of why – the why is in the article, but most people won’t read before reacting.</a:t>
            </a:r>
          </a:p>
        </p:txBody>
      </p:sp>
      <p:sp>
        <p:nvSpPr>
          <p:cNvPr id="4" name="Star: 5 Points 3">
            <a:extLst>
              <a:ext uri="{FF2B5EF4-FFF2-40B4-BE49-F238E27FC236}">
                <a16:creationId xmlns:a16="http://schemas.microsoft.com/office/drawing/2014/main" id="{98657E59-D569-3D82-DD7C-2CFE4870B1CC}"/>
              </a:ext>
            </a:extLst>
          </p:cNvPr>
          <p:cNvSpPr/>
          <p:nvPr/>
        </p:nvSpPr>
        <p:spPr>
          <a:xfrm>
            <a:off x="7156174" y="324815"/>
            <a:ext cx="4704523" cy="3104185"/>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a:t>Design Matters</a:t>
            </a:r>
          </a:p>
        </p:txBody>
      </p:sp>
    </p:spTree>
    <p:extLst>
      <p:ext uri="{BB962C8B-B14F-4D97-AF65-F5344CB8AC3E}">
        <p14:creationId xmlns:p14="http://schemas.microsoft.com/office/powerpoint/2010/main" val="3195903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B5EA2F-BB6F-7184-0771-69B089FEF3A5}"/>
              </a:ext>
            </a:extLst>
          </p:cNvPr>
          <p:cNvSpPr>
            <a:spLocks noGrp="1"/>
          </p:cNvSpPr>
          <p:nvPr>
            <p:ph type="ctrTitle"/>
          </p:nvPr>
        </p:nvSpPr>
        <p:spPr>
          <a:xfrm>
            <a:off x="5157787" y="1871946"/>
            <a:ext cx="6272213" cy="1875734"/>
          </a:xfrm>
        </p:spPr>
        <p:txBody>
          <a:bodyPr wrap="square" anchor="t">
            <a:normAutofit/>
          </a:bodyPr>
          <a:lstStyle/>
          <a:p>
            <a:r>
              <a:rPr lang="en-US" dirty="0"/>
              <a:t>What would you do differently?</a:t>
            </a:r>
          </a:p>
        </p:txBody>
      </p:sp>
      <p:pic>
        <p:nvPicPr>
          <p:cNvPr id="6" name="Picture 5" descr="Wood human figure">
            <a:extLst>
              <a:ext uri="{FF2B5EF4-FFF2-40B4-BE49-F238E27FC236}">
                <a16:creationId xmlns:a16="http://schemas.microsoft.com/office/drawing/2014/main" id="{3EAF103A-DF83-AC24-4835-17140156B232}"/>
              </a:ext>
            </a:extLst>
          </p:cNvPr>
          <p:cNvPicPr>
            <a:picLocks noChangeAspect="1"/>
          </p:cNvPicPr>
          <p:nvPr/>
        </p:nvPicPr>
        <p:blipFill>
          <a:blip r:embed="rId3"/>
          <a:srcRect l="3089" r="53662" b="-2"/>
          <a:stretch>
            <a:fillRect/>
          </a:stretch>
        </p:blipFill>
        <p:spPr>
          <a:xfrm>
            <a:off x="-1" y="-1"/>
            <a:ext cx="4443413" cy="6858001"/>
          </a:xfrm>
          <a:prstGeom prst="parallelogram">
            <a:avLst/>
          </a:prstGeom>
          <a:noFill/>
        </p:spPr>
      </p:pic>
    </p:spTree>
    <p:extLst>
      <p:ext uri="{BB962C8B-B14F-4D97-AF65-F5344CB8AC3E}">
        <p14:creationId xmlns:p14="http://schemas.microsoft.com/office/powerpoint/2010/main" val="775032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0B0E-FF4F-31A0-E5DF-8B217F3A80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49E0E3-25C6-D8CD-FAC8-B326750835F5}"/>
              </a:ext>
            </a:extLst>
          </p:cNvPr>
          <p:cNvSpPr>
            <a:spLocks noGrp="1"/>
          </p:cNvSpPr>
          <p:nvPr>
            <p:ph type="body" idx="1"/>
          </p:nvPr>
        </p:nvSpPr>
        <p:spPr/>
        <p:txBody>
          <a:bodyPr/>
          <a:lstStyle/>
          <a:p>
            <a:r>
              <a:rPr lang="en-US" dirty="0"/>
              <a:t>Metrics</a:t>
            </a:r>
          </a:p>
        </p:txBody>
      </p:sp>
      <p:sp>
        <p:nvSpPr>
          <p:cNvPr id="3" name="Content Placeholder 2">
            <a:extLst>
              <a:ext uri="{FF2B5EF4-FFF2-40B4-BE49-F238E27FC236}">
                <a16:creationId xmlns:a16="http://schemas.microsoft.com/office/drawing/2014/main" id="{42751A41-B4CF-358C-04BB-40246C6EA170}"/>
              </a:ext>
            </a:extLst>
          </p:cNvPr>
          <p:cNvSpPr>
            <a:spLocks noGrp="1"/>
          </p:cNvSpPr>
          <p:nvPr>
            <p:ph sz="half" idx="2"/>
          </p:nvPr>
        </p:nvSpPr>
        <p:spPr/>
        <p:txBody>
          <a:bodyPr>
            <a:normAutofit fontScale="85000" lnSpcReduction="20000"/>
          </a:bodyPr>
          <a:lstStyle/>
          <a:p>
            <a:r>
              <a:rPr lang="en-US" dirty="0"/>
              <a:t>929 Reactions</a:t>
            </a:r>
          </a:p>
          <a:p>
            <a:r>
              <a:rPr lang="en-US" dirty="0"/>
              <a:t>528 Shares</a:t>
            </a:r>
          </a:p>
          <a:p>
            <a:r>
              <a:rPr lang="en-US" dirty="0"/>
              <a:t>549 Comments</a:t>
            </a:r>
          </a:p>
          <a:p>
            <a:pPr marL="0" marR="0" lvl="0" indent="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None/>
              <a:tabLst/>
              <a:defRPr/>
            </a:pPr>
            <a:r>
              <a:rPr kumimoji="0" lang="en-US" sz="2800" b="1" i="0" u="none" strike="noStrike" kern="1200" cap="none" spc="0" normalizeH="0" baseline="0" noProof="0" dirty="0">
                <a:ln>
                  <a:noFill/>
                </a:ln>
                <a:solidFill>
                  <a:srgbClr val="3A7124"/>
                </a:solidFill>
                <a:effectLst/>
                <a:uLnTx/>
                <a:uFillTx/>
                <a:latin typeface="Arial" panose="020B0604020202020204"/>
                <a:ea typeface="+mn-ea"/>
                <a:cs typeface="+mn-cs"/>
              </a:rPr>
              <a:t>Basic Stats</a:t>
            </a:r>
          </a:p>
          <a:p>
            <a:r>
              <a:rPr lang="en-US" dirty="0"/>
              <a:t>49,900 Residents </a:t>
            </a:r>
          </a:p>
          <a:p>
            <a:r>
              <a:rPr lang="en-US" dirty="0"/>
              <a:t>Regional hub</a:t>
            </a:r>
          </a:p>
          <a:p>
            <a:r>
              <a:rPr lang="en-US" dirty="0"/>
              <a:t>Former railroad town now a bustling center for healthcare, education, and industry. A revitalized downtown with a strong sense of community. </a:t>
            </a:r>
          </a:p>
          <a:p>
            <a:endParaRPr lang="en-US" dirty="0"/>
          </a:p>
          <a:p>
            <a:pPr marL="0" marR="0" lvl="0" indent="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None/>
              <a:tabLst/>
              <a:defRPr/>
            </a:pPr>
            <a:endParaRPr kumimoji="0" lang="en-US" sz="2800" b="1" i="0" u="none" strike="noStrike" kern="1200" cap="none" spc="0" normalizeH="0" baseline="0" noProof="0" dirty="0">
              <a:ln>
                <a:noFill/>
              </a:ln>
              <a:solidFill>
                <a:srgbClr val="3A7124"/>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00ACD3"/>
              </a:buClr>
              <a:buSzPct val="75000"/>
              <a:buNone/>
              <a:tabLst/>
              <a:defRPr/>
            </a:pPr>
            <a:endParaRPr kumimoji="0" lang="en-US" sz="2800" b="1" i="0" u="none" strike="noStrike" kern="1200" cap="none" spc="0" normalizeH="0" baseline="0" noProof="0" dirty="0">
              <a:ln>
                <a:noFill/>
              </a:ln>
              <a:solidFill>
                <a:srgbClr val="3A7124"/>
              </a:solidFill>
              <a:effectLst/>
              <a:uLnTx/>
              <a:uFillTx/>
              <a:latin typeface="Arial" panose="020B0604020202020204"/>
              <a:ea typeface="+mn-ea"/>
              <a:cs typeface="+mn-cs"/>
            </a:endParaRPr>
          </a:p>
          <a:p>
            <a:pPr marL="0" indent="0">
              <a:buNone/>
            </a:pPr>
            <a:endParaRPr lang="en-US" dirty="0"/>
          </a:p>
          <a:p>
            <a:pPr marL="0" indent="0">
              <a:buNone/>
            </a:pPr>
            <a:endParaRPr lang="en-US" dirty="0"/>
          </a:p>
          <a:p>
            <a:endParaRPr lang="en-US" dirty="0"/>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520FBB56-EBF7-5C6B-68A4-D3DDC5DA4662}"/>
              </a:ext>
            </a:extLst>
          </p:cNvPr>
          <p:cNvSpPr>
            <a:spLocks noGrp="1"/>
          </p:cNvSpPr>
          <p:nvPr>
            <p:ph type="title"/>
          </p:nvPr>
        </p:nvSpPr>
        <p:spPr/>
        <p:txBody>
          <a:bodyPr/>
          <a:lstStyle/>
          <a:p>
            <a:r>
              <a:rPr lang="en-US" dirty="0"/>
              <a:t>Case Study 2 – It’s Bo Time </a:t>
            </a:r>
          </a:p>
        </p:txBody>
      </p:sp>
      <p:pic>
        <p:nvPicPr>
          <p:cNvPr id="7" name="Picture Placeholder 6">
            <a:extLst>
              <a:ext uri="{FF2B5EF4-FFF2-40B4-BE49-F238E27FC236}">
                <a16:creationId xmlns:a16="http://schemas.microsoft.com/office/drawing/2014/main" id="{5F028624-B279-C9E8-6C8C-DF0E5119C7DF}"/>
              </a:ext>
            </a:extLst>
          </p:cNvPr>
          <p:cNvPicPr>
            <a:picLocks noGrp="1" noChangeAspect="1"/>
          </p:cNvPicPr>
          <p:nvPr>
            <p:ph type="pic" sz="quarter" idx="14"/>
          </p:nvPr>
        </p:nvPicPr>
        <p:blipFill>
          <a:blip r:embed="rId3"/>
          <a:srcRect t="17148" b="17148"/>
          <a:stretch>
            <a:fillRect/>
          </a:stretch>
        </p:blipFill>
        <p:spPr>
          <a:prstGeom prst="rect">
            <a:avLst/>
          </a:prstGeom>
        </p:spPr>
      </p:pic>
    </p:spTree>
    <p:extLst>
      <p:ext uri="{BB962C8B-B14F-4D97-AF65-F5344CB8AC3E}">
        <p14:creationId xmlns:p14="http://schemas.microsoft.com/office/powerpoint/2010/main" val="217931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A14230-D31D-6E73-0C91-38D1A6E78425}"/>
              </a:ext>
            </a:extLst>
          </p:cNvPr>
          <p:cNvPicPr>
            <a:picLocks noChangeAspect="1"/>
          </p:cNvPicPr>
          <p:nvPr/>
        </p:nvPicPr>
        <p:blipFill>
          <a:blip r:embed="rId3"/>
          <a:stretch>
            <a:fillRect/>
          </a:stretch>
        </p:blipFill>
        <p:spPr>
          <a:xfrm>
            <a:off x="0" y="92159"/>
            <a:ext cx="3167977" cy="6673681"/>
          </a:xfrm>
          <a:prstGeom prst="rect">
            <a:avLst/>
          </a:prstGeom>
        </p:spPr>
      </p:pic>
      <p:pic>
        <p:nvPicPr>
          <p:cNvPr id="5" name="Picture 4">
            <a:extLst>
              <a:ext uri="{FF2B5EF4-FFF2-40B4-BE49-F238E27FC236}">
                <a16:creationId xmlns:a16="http://schemas.microsoft.com/office/drawing/2014/main" id="{9E776251-25F5-772C-6509-BB73297FB8FD}"/>
              </a:ext>
            </a:extLst>
          </p:cNvPr>
          <p:cNvPicPr>
            <a:picLocks noChangeAspect="1"/>
          </p:cNvPicPr>
          <p:nvPr/>
        </p:nvPicPr>
        <p:blipFill>
          <a:blip r:embed="rId4"/>
          <a:stretch>
            <a:fillRect/>
          </a:stretch>
        </p:blipFill>
        <p:spPr>
          <a:xfrm>
            <a:off x="3167977" y="0"/>
            <a:ext cx="3167977" cy="6858000"/>
          </a:xfrm>
          <a:prstGeom prst="rect">
            <a:avLst/>
          </a:prstGeom>
        </p:spPr>
      </p:pic>
      <p:pic>
        <p:nvPicPr>
          <p:cNvPr id="8" name="Picture 7">
            <a:extLst>
              <a:ext uri="{FF2B5EF4-FFF2-40B4-BE49-F238E27FC236}">
                <a16:creationId xmlns:a16="http://schemas.microsoft.com/office/drawing/2014/main" id="{E1F2CD5B-8C03-72A9-6BB0-F8F911945B5C}"/>
              </a:ext>
            </a:extLst>
          </p:cNvPr>
          <p:cNvPicPr>
            <a:picLocks noChangeAspect="1"/>
          </p:cNvPicPr>
          <p:nvPr/>
        </p:nvPicPr>
        <p:blipFill>
          <a:blip r:embed="rId5"/>
          <a:stretch>
            <a:fillRect/>
          </a:stretch>
        </p:blipFill>
        <p:spPr>
          <a:xfrm>
            <a:off x="6335954" y="0"/>
            <a:ext cx="2865919" cy="6858000"/>
          </a:xfrm>
          <a:prstGeom prst="rect">
            <a:avLst/>
          </a:prstGeom>
        </p:spPr>
      </p:pic>
      <p:pic>
        <p:nvPicPr>
          <p:cNvPr id="9" name="Picture 8">
            <a:extLst>
              <a:ext uri="{FF2B5EF4-FFF2-40B4-BE49-F238E27FC236}">
                <a16:creationId xmlns:a16="http://schemas.microsoft.com/office/drawing/2014/main" id="{25313DDD-9A18-91EA-174B-74DA7D01B091}"/>
              </a:ext>
            </a:extLst>
          </p:cNvPr>
          <p:cNvPicPr>
            <a:picLocks noChangeAspect="1"/>
          </p:cNvPicPr>
          <p:nvPr/>
        </p:nvPicPr>
        <p:blipFill>
          <a:blip r:embed="rId6"/>
          <a:stretch>
            <a:fillRect/>
          </a:stretch>
        </p:blipFill>
        <p:spPr>
          <a:xfrm>
            <a:off x="9201873" y="92159"/>
            <a:ext cx="2899644" cy="6765841"/>
          </a:xfrm>
          <a:prstGeom prst="rect">
            <a:avLst/>
          </a:prstGeom>
        </p:spPr>
      </p:pic>
      <p:pic>
        <p:nvPicPr>
          <p:cNvPr id="10" name="Picture 9">
            <a:extLst>
              <a:ext uri="{FF2B5EF4-FFF2-40B4-BE49-F238E27FC236}">
                <a16:creationId xmlns:a16="http://schemas.microsoft.com/office/drawing/2014/main" id="{8ABFB15B-B9B9-202B-7071-26B30E203AE2}"/>
              </a:ext>
            </a:extLst>
          </p:cNvPr>
          <p:cNvPicPr>
            <a:picLocks noChangeAspect="1"/>
          </p:cNvPicPr>
          <p:nvPr/>
        </p:nvPicPr>
        <p:blipFill>
          <a:blip r:embed="rId7">
            <a:biLevel thresh="25000"/>
          </a:blip>
          <a:stretch>
            <a:fillRect/>
          </a:stretch>
        </p:blipFill>
        <p:spPr>
          <a:xfrm>
            <a:off x="0" y="-1"/>
            <a:ext cx="12192000" cy="960699"/>
          </a:xfrm>
          <a:prstGeom prst="rect">
            <a:avLst/>
          </a:prstGeom>
          <a:solidFill>
            <a:schemeClr val="bg1"/>
          </a:solidFill>
        </p:spPr>
      </p:pic>
      <p:pic>
        <p:nvPicPr>
          <p:cNvPr id="11" name="Picture 10">
            <a:extLst>
              <a:ext uri="{FF2B5EF4-FFF2-40B4-BE49-F238E27FC236}">
                <a16:creationId xmlns:a16="http://schemas.microsoft.com/office/drawing/2014/main" id="{E9A92574-EAC1-953A-5FA8-CF8676F57EDD}"/>
              </a:ext>
            </a:extLst>
          </p:cNvPr>
          <p:cNvPicPr>
            <a:picLocks noChangeAspect="1"/>
          </p:cNvPicPr>
          <p:nvPr/>
        </p:nvPicPr>
        <p:blipFill>
          <a:blip r:embed="rId8">
            <a:biLevel thresh="25000"/>
          </a:blip>
          <a:stretch>
            <a:fillRect/>
          </a:stretch>
        </p:blipFill>
        <p:spPr>
          <a:xfrm>
            <a:off x="0" y="6130017"/>
            <a:ext cx="12192000" cy="727983"/>
          </a:xfrm>
          <a:prstGeom prst="rect">
            <a:avLst/>
          </a:prstGeom>
        </p:spPr>
      </p:pic>
      <p:sp>
        <p:nvSpPr>
          <p:cNvPr id="12" name="Rectangle 11">
            <a:extLst>
              <a:ext uri="{FF2B5EF4-FFF2-40B4-BE49-F238E27FC236}">
                <a16:creationId xmlns:a16="http://schemas.microsoft.com/office/drawing/2014/main" id="{CDA92EA4-7469-8526-59FF-2F76CED38740}"/>
              </a:ext>
            </a:extLst>
          </p:cNvPr>
          <p:cNvSpPr/>
          <p:nvPr/>
        </p:nvSpPr>
        <p:spPr>
          <a:xfrm>
            <a:off x="532436" y="1574157"/>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6BEF7D9-014A-AE59-CCC3-FAD9F4216E68}"/>
              </a:ext>
            </a:extLst>
          </p:cNvPr>
          <p:cNvSpPr/>
          <p:nvPr/>
        </p:nvSpPr>
        <p:spPr>
          <a:xfrm>
            <a:off x="532436" y="4724400"/>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56A890C4-0AB1-DA0F-0B01-4978D844EA92}"/>
              </a:ext>
            </a:extLst>
          </p:cNvPr>
          <p:cNvSpPr/>
          <p:nvPr/>
        </p:nvSpPr>
        <p:spPr>
          <a:xfrm>
            <a:off x="3700413" y="1587661"/>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8BA4092-AA17-3AB1-FE7A-AA9CB436D682}"/>
              </a:ext>
            </a:extLst>
          </p:cNvPr>
          <p:cNvSpPr/>
          <p:nvPr/>
        </p:nvSpPr>
        <p:spPr>
          <a:xfrm>
            <a:off x="3700413" y="5300106"/>
            <a:ext cx="1423685" cy="13889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427DA2ED-47AC-5F77-7D51-6C7ADD5B33A1}"/>
              </a:ext>
            </a:extLst>
          </p:cNvPr>
          <p:cNvSpPr/>
          <p:nvPr/>
        </p:nvSpPr>
        <p:spPr>
          <a:xfrm>
            <a:off x="6835967" y="1128531"/>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35BA2EDB-964C-4654-9F67-E4DC8C096DB9}"/>
              </a:ext>
            </a:extLst>
          </p:cNvPr>
          <p:cNvSpPr/>
          <p:nvPr/>
        </p:nvSpPr>
        <p:spPr>
          <a:xfrm>
            <a:off x="6835966" y="2717157"/>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AF3248BC-D028-CC28-F1F9-22CD284A684A}"/>
              </a:ext>
            </a:extLst>
          </p:cNvPr>
          <p:cNvSpPr/>
          <p:nvPr/>
        </p:nvSpPr>
        <p:spPr>
          <a:xfrm>
            <a:off x="6835967" y="4119352"/>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BD69DD36-20E8-4250-CE53-599BDEEFC80D}"/>
              </a:ext>
            </a:extLst>
          </p:cNvPr>
          <p:cNvSpPr/>
          <p:nvPr/>
        </p:nvSpPr>
        <p:spPr>
          <a:xfrm>
            <a:off x="9701886" y="1128531"/>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A3459533-9414-E763-D45F-56A268224720}"/>
              </a:ext>
            </a:extLst>
          </p:cNvPr>
          <p:cNvSpPr/>
          <p:nvPr/>
        </p:nvSpPr>
        <p:spPr>
          <a:xfrm>
            <a:off x="9701886" y="3571619"/>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669A7567-1071-2877-BA91-53055106676D}"/>
              </a:ext>
            </a:extLst>
          </p:cNvPr>
          <p:cNvSpPr/>
          <p:nvPr/>
        </p:nvSpPr>
        <p:spPr>
          <a:xfrm>
            <a:off x="9701886" y="5331800"/>
            <a:ext cx="1423685" cy="1388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9812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C671-C34A-C019-F698-6D3EF489B3E3}"/>
              </a:ext>
            </a:extLst>
          </p:cNvPr>
          <p:cNvSpPr>
            <a:spLocks noGrp="1"/>
          </p:cNvSpPr>
          <p:nvPr>
            <p:ph type="title"/>
          </p:nvPr>
        </p:nvSpPr>
        <p:spPr/>
        <p:txBody>
          <a:bodyPr/>
          <a:lstStyle/>
          <a:p>
            <a:r>
              <a:rPr lang="en-US" dirty="0"/>
              <a:t>C.2 Backlash or Friction? </a:t>
            </a:r>
          </a:p>
        </p:txBody>
      </p:sp>
      <p:sp>
        <p:nvSpPr>
          <p:cNvPr id="3" name="Content Placeholder 2">
            <a:extLst>
              <a:ext uri="{FF2B5EF4-FFF2-40B4-BE49-F238E27FC236}">
                <a16:creationId xmlns:a16="http://schemas.microsoft.com/office/drawing/2014/main" id="{BAB64955-3675-B752-C0A3-43E756FC20F3}"/>
              </a:ext>
            </a:extLst>
          </p:cNvPr>
          <p:cNvSpPr>
            <a:spLocks noGrp="1"/>
          </p:cNvSpPr>
          <p:nvPr>
            <p:ph sz="half" idx="1"/>
          </p:nvPr>
        </p:nvSpPr>
        <p:spPr/>
        <p:txBody>
          <a:bodyPr>
            <a:normAutofit/>
          </a:bodyPr>
          <a:lstStyle/>
          <a:p>
            <a:r>
              <a:rPr lang="en-US" b="1" dirty="0"/>
              <a:t>No singular reaction, multiple perspectives</a:t>
            </a:r>
          </a:p>
          <a:p>
            <a:pPr lvl="1"/>
            <a:r>
              <a:rPr lang="en-US" dirty="0"/>
              <a:t>Identity → “We want local businesses”</a:t>
            </a:r>
          </a:p>
          <a:p>
            <a:pPr lvl="1"/>
            <a:r>
              <a:rPr lang="en-US" dirty="0"/>
              <a:t>Growth → “Any investment is good”</a:t>
            </a:r>
          </a:p>
          <a:p>
            <a:pPr lvl="1"/>
            <a:r>
              <a:rPr lang="en-US" dirty="0"/>
              <a:t>Preference → “We want something different”</a:t>
            </a:r>
          </a:p>
          <a:p>
            <a:pPr lvl="1"/>
            <a:r>
              <a:rPr lang="en-US" dirty="0"/>
              <a:t>Practicality → “This will survive”</a:t>
            </a:r>
          </a:p>
          <a:p>
            <a:pPr marL="0" indent="0">
              <a:buNone/>
            </a:pPr>
            <a:endParaRPr lang="en-US" dirty="0"/>
          </a:p>
          <a:p>
            <a:pPr lvl="1"/>
            <a:endParaRPr lang="en-US" dirty="0"/>
          </a:p>
          <a:p>
            <a:pPr lvl="1"/>
            <a:endParaRPr lang="en-US" dirty="0"/>
          </a:p>
        </p:txBody>
      </p:sp>
      <p:sp>
        <p:nvSpPr>
          <p:cNvPr id="5" name="Content Placeholder 4">
            <a:extLst>
              <a:ext uri="{FF2B5EF4-FFF2-40B4-BE49-F238E27FC236}">
                <a16:creationId xmlns:a16="http://schemas.microsoft.com/office/drawing/2014/main" id="{295F2F0F-5BBE-8C7D-C980-9E8C1013B8A1}"/>
              </a:ext>
            </a:extLst>
          </p:cNvPr>
          <p:cNvSpPr>
            <a:spLocks noGrp="1"/>
          </p:cNvSpPr>
          <p:nvPr>
            <p:ph sz="half" idx="2"/>
          </p:nvPr>
        </p:nvSpPr>
        <p:spPr/>
        <p:txBody>
          <a:bodyPr>
            <a:normAutofit/>
          </a:bodyPr>
          <a:lstStyle/>
          <a:p>
            <a:pPr marL="0" indent="0">
              <a:buNone/>
            </a:pPr>
            <a:r>
              <a:rPr lang="en-US" b="1" dirty="0"/>
              <a:t>Why this played differently </a:t>
            </a:r>
          </a:p>
          <a:p>
            <a:pPr marL="0" indent="0">
              <a:buNone/>
            </a:pPr>
            <a:r>
              <a:rPr lang="en-US" sz="2000" b="1" dirty="0">
                <a:solidFill>
                  <a:schemeClr val="accent4"/>
                </a:solidFill>
              </a:rPr>
              <a:t>Inoculation (partial)</a:t>
            </a:r>
            <a:endParaRPr lang="en-US" sz="2000" dirty="0">
              <a:solidFill>
                <a:schemeClr val="accent4"/>
              </a:solidFill>
            </a:endParaRPr>
          </a:p>
          <a:p>
            <a:r>
              <a:rPr lang="en-US" sz="2000" dirty="0"/>
              <a:t>Visual reveal happened first </a:t>
            </a:r>
          </a:p>
          <a:p>
            <a:r>
              <a:rPr lang="en-US" sz="2000" dirty="0"/>
              <a:t>Reduced shock </a:t>
            </a:r>
          </a:p>
          <a:p>
            <a:pPr marL="0" indent="0">
              <a:buNone/>
            </a:pPr>
            <a:r>
              <a:rPr lang="en-US" sz="2000" b="1" dirty="0">
                <a:solidFill>
                  <a:schemeClr val="accent2"/>
                </a:solidFill>
              </a:rPr>
              <a:t>Social Judgment</a:t>
            </a:r>
            <a:endParaRPr lang="en-US" sz="2000" dirty="0">
              <a:solidFill>
                <a:schemeClr val="accent2"/>
              </a:solidFill>
            </a:endParaRPr>
          </a:p>
          <a:p>
            <a:r>
              <a:rPr lang="en-US" sz="2000" dirty="0"/>
              <a:t>All three audiences visible </a:t>
            </a:r>
          </a:p>
          <a:p>
            <a:r>
              <a:rPr lang="en-US" sz="2000" dirty="0"/>
              <a:t>No single group dominates </a:t>
            </a:r>
          </a:p>
          <a:p>
            <a:pPr marL="0" indent="0">
              <a:buNone/>
            </a:pPr>
            <a:r>
              <a:rPr lang="en-US" sz="2000" b="1" dirty="0">
                <a:solidFill>
                  <a:schemeClr val="accent1"/>
                </a:solidFill>
              </a:rPr>
              <a:t>Cognitive Dissonance</a:t>
            </a:r>
            <a:endParaRPr lang="en-US" sz="2000" dirty="0">
              <a:solidFill>
                <a:schemeClr val="accent1"/>
              </a:solidFill>
            </a:endParaRPr>
          </a:p>
          <a:p>
            <a:r>
              <a:rPr lang="en-US" sz="2000" dirty="0"/>
              <a:t>Still present, but not overwhelming</a:t>
            </a:r>
          </a:p>
          <a:p>
            <a:pPr lvl="1"/>
            <a:endParaRPr lang="en-US" dirty="0"/>
          </a:p>
        </p:txBody>
      </p:sp>
      <p:sp>
        <p:nvSpPr>
          <p:cNvPr id="7" name="TextBox 6">
            <a:extLst>
              <a:ext uri="{FF2B5EF4-FFF2-40B4-BE49-F238E27FC236}">
                <a16:creationId xmlns:a16="http://schemas.microsoft.com/office/drawing/2014/main" id="{F3A7EFCB-B60D-3044-4A05-730F8C16ACEE}"/>
              </a:ext>
            </a:extLst>
          </p:cNvPr>
          <p:cNvSpPr txBox="1"/>
          <p:nvPr/>
        </p:nvSpPr>
        <p:spPr>
          <a:xfrm>
            <a:off x="1114064" y="5764196"/>
            <a:ext cx="8817014" cy="8679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None/>
              <a:tabLst/>
              <a:defRPr/>
            </a:pPr>
            <a:r>
              <a:rPr lang="en-US" sz="2800" b="1" dirty="0">
                <a:solidFill>
                  <a:srgbClr val="F7991D"/>
                </a:solidFill>
                <a:latin typeface="Arial" panose="020B0604020202020204"/>
              </a:rPr>
              <a:t>Dialogue isn’t bad, but it can feel scary because it’s unpredictable</a:t>
            </a:r>
            <a:endParaRPr kumimoji="0" lang="en-US" sz="2800" b="0" i="0" u="none" strike="noStrike" kern="1200" cap="none" spc="0" normalizeH="0" baseline="0" noProof="0" dirty="0">
              <a:ln>
                <a:noFill/>
              </a:ln>
              <a:solidFill>
                <a:srgbClr val="F7991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477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C4B8-0509-40D2-6CA7-AC62D0EFE7BD}"/>
              </a:ext>
            </a:extLst>
          </p:cNvPr>
          <p:cNvSpPr>
            <a:spLocks noGrp="1"/>
          </p:cNvSpPr>
          <p:nvPr>
            <p:ph type="ctrTitle"/>
          </p:nvPr>
        </p:nvSpPr>
        <p:spPr/>
        <p:txBody>
          <a:bodyPr/>
          <a:lstStyle/>
          <a:p>
            <a:r>
              <a:rPr lang="en-US" dirty="0"/>
              <a:t>Austin Watters</a:t>
            </a:r>
          </a:p>
        </p:txBody>
      </p:sp>
      <p:sp>
        <p:nvSpPr>
          <p:cNvPr id="3" name="Text Placeholder 2">
            <a:extLst>
              <a:ext uri="{FF2B5EF4-FFF2-40B4-BE49-F238E27FC236}">
                <a16:creationId xmlns:a16="http://schemas.microsoft.com/office/drawing/2014/main" id="{33233662-E869-43B2-64A1-CC7851EC4BB7}"/>
              </a:ext>
            </a:extLst>
          </p:cNvPr>
          <p:cNvSpPr>
            <a:spLocks noGrp="1"/>
          </p:cNvSpPr>
          <p:nvPr>
            <p:ph type="body" sz="quarter" idx="11"/>
          </p:nvPr>
        </p:nvSpPr>
        <p:spPr/>
        <p:txBody>
          <a:bodyPr/>
          <a:lstStyle/>
          <a:p>
            <a:r>
              <a:rPr lang="en-US" dirty="0"/>
              <a:t>Downtown Development Coordinator, Downtown Florence, SC</a:t>
            </a:r>
          </a:p>
        </p:txBody>
      </p:sp>
      <p:sp>
        <p:nvSpPr>
          <p:cNvPr id="4" name="Text Placeholder 3">
            <a:extLst>
              <a:ext uri="{FF2B5EF4-FFF2-40B4-BE49-F238E27FC236}">
                <a16:creationId xmlns:a16="http://schemas.microsoft.com/office/drawing/2014/main" id="{47A9E34E-79A5-B893-BA2E-84D6B7C073B1}"/>
              </a:ext>
            </a:extLst>
          </p:cNvPr>
          <p:cNvSpPr>
            <a:spLocks noGrp="1"/>
          </p:cNvSpPr>
          <p:nvPr>
            <p:ph type="body" sz="quarter" idx="12"/>
          </p:nvPr>
        </p:nvSpPr>
        <p:spPr/>
        <p:txBody>
          <a:bodyPr>
            <a:normAutofit/>
          </a:bodyPr>
          <a:lstStyle/>
          <a:p>
            <a:r>
              <a:rPr lang="en-US" dirty="0"/>
              <a:t>Backlash Whiplash</a:t>
            </a:r>
          </a:p>
          <a:p>
            <a:r>
              <a:rPr lang="en-US" sz="3000" dirty="0"/>
              <a:t>Effective Communication Through the Noise</a:t>
            </a:r>
          </a:p>
        </p:txBody>
      </p:sp>
    </p:spTree>
    <p:extLst>
      <p:ext uri="{BB962C8B-B14F-4D97-AF65-F5344CB8AC3E}">
        <p14:creationId xmlns:p14="http://schemas.microsoft.com/office/powerpoint/2010/main" val="80274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36B8-5B94-3C4C-0A64-85257EF3D3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A83BDC-2BAB-C0B4-4442-7150CC10A56F}"/>
              </a:ext>
            </a:extLst>
          </p:cNvPr>
          <p:cNvSpPr>
            <a:spLocks noGrp="1"/>
          </p:cNvSpPr>
          <p:nvPr>
            <p:ph type="ctrTitle"/>
          </p:nvPr>
        </p:nvSpPr>
        <p:spPr>
          <a:xfrm>
            <a:off x="5157787" y="1871946"/>
            <a:ext cx="6272213" cy="1875734"/>
          </a:xfrm>
        </p:spPr>
        <p:txBody>
          <a:bodyPr wrap="square" anchor="t">
            <a:normAutofit/>
          </a:bodyPr>
          <a:lstStyle/>
          <a:p>
            <a:r>
              <a:rPr lang="en-US" dirty="0"/>
              <a:t>What would you do differently?</a:t>
            </a:r>
          </a:p>
        </p:txBody>
      </p:sp>
      <p:pic>
        <p:nvPicPr>
          <p:cNvPr id="6" name="Picture 5" descr="Wood human figure">
            <a:extLst>
              <a:ext uri="{FF2B5EF4-FFF2-40B4-BE49-F238E27FC236}">
                <a16:creationId xmlns:a16="http://schemas.microsoft.com/office/drawing/2014/main" id="{84837340-9498-92C8-8A6C-327AC37FB01F}"/>
              </a:ext>
            </a:extLst>
          </p:cNvPr>
          <p:cNvPicPr>
            <a:picLocks noChangeAspect="1"/>
          </p:cNvPicPr>
          <p:nvPr/>
        </p:nvPicPr>
        <p:blipFill>
          <a:blip r:embed="rId3"/>
          <a:srcRect l="3089" r="53662" b="-2"/>
          <a:stretch>
            <a:fillRect/>
          </a:stretch>
        </p:blipFill>
        <p:spPr>
          <a:xfrm>
            <a:off x="-1" y="-1"/>
            <a:ext cx="4443413" cy="6858001"/>
          </a:xfrm>
          <a:prstGeom prst="parallelogram">
            <a:avLst/>
          </a:prstGeom>
          <a:noFill/>
        </p:spPr>
      </p:pic>
    </p:spTree>
    <p:extLst>
      <p:ext uri="{BB962C8B-B14F-4D97-AF65-F5344CB8AC3E}">
        <p14:creationId xmlns:p14="http://schemas.microsoft.com/office/powerpoint/2010/main" val="205389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9F487-4222-14BD-6D99-ED87677475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BD1E12-2BD0-2573-D6AE-07AC54E908A2}"/>
              </a:ext>
            </a:extLst>
          </p:cNvPr>
          <p:cNvSpPr>
            <a:spLocks noGrp="1"/>
          </p:cNvSpPr>
          <p:nvPr>
            <p:ph type="body" idx="1"/>
          </p:nvPr>
        </p:nvSpPr>
        <p:spPr/>
        <p:txBody>
          <a:bodyPr/>
          <a:lstStyle/>
          <a:p>
            <a:r>
              <a:rPr lang="en-US" dirty="0"/>
              <a:t>Metrics</a:t>
            </a:r>
          </a:p>
        </p:txBody>
      </p:sp>
      <p:sp>
        <p:nvSpPr>
          <p:cNvPr id="3" name="Content Placeholder 2">
            <a:extLst>
              <a:ext uri="{FF2B5EF4-FFF2-40B4-BE49-F238E27FC236}">
                <a16:creationId xmlns:a16="http://schemas.microsoft.com/office/drawing/2014/main" id="{729003C6-AFBC-8E6A-A5C4-5A16AD16B816}"/>
              </a:ext>
            </a:extLst>
          </p:cNvPr>
          <p:cNvSpPr>
            <a:spLocks noGrp="1"/>
          </p:cNvSpPr>
          <p:nvPr>
            <p:ph sz="half" idx="2"/>
          </p:nvPr>
        </p:nvSpPr>
        <p:spPr/>
        <p:txBody>
          <a:bodyPr>
            <a:normAutofit fontScale="92500" lnSpcReduction="20000"/>
          </a:bodyPr>
          <a:lstStyle/>
          <a:p>
            <a:r>
              <a:rPr lang="en-US" dirty="0"/>
              <a:t>1,000 + Interactions</a:t>
            </a:r>
          </a:p>
          <a:p>
            <a:r>
              <a:rPr lang="en-US" dirty="0"/>
              <a:t>371 Shares</a:t>
            </a:r>
          </a:p>
          <a:p>
            <a:r>
              <a:rPr lang="en-US" dirty="0"/>
              <a:t>Comment count unavailable </a:t>
            </a:r>
          </a:p>
          <a:p>
            <a:pPr marL="0" marR="0" lvl="0" indent="0" algn="l" defTabSz="914400" rtl="0" eaLnBrk="1" fontAlgn="auto" latinLnBrk="0" hangingPunct="1">
              <a:lnSpc>
                <a:spcPct val="90000"/>
              </a:lnSpc>
              <a:spcBef>
                <a:spcPts val="1000"/>
              </a:spcBef>
              <a:spcAft>
                <a:spcPts val="0"/>
              </a:spcAft>
              <a:buClr>
                <a:srgbClr val="00ACD3"/>
              </a:buClr>
              <a:buSzPct val="75000"/>
              <a:buFont typeface="Arial" panose="020B0604020202020204" pitchFamily="34" charset="0"/>
              <a:buNone/>
              <a:tabLst/>
              <a:defRPr/>
            </a:pPr>
            <a:r>
              <a:rPr lang="en-US" b="1" dirty="0">
                <a:solidFill>
                  <a:srgbClr val="3A7124"/>
                </a:solidFill>
                <a:latin typeface="Arial" panose="020B0604020202020204"/>
              </a:rPr>
              <a:t>Basic Stats </a:t>
            </a:r>
            <a:endParaRPr lang="en-US" dirty="0"/>
          </a:p>
          <a:p>
            <a:r>
              <a:rPr lang="en-US" dirty="0"/>
              <a:t>13,000 to 14,000 residents</a:t>
            </a:r>
          </a:p>
          <a:p>
            <a:r>
              <a:rPr lang="en-US" dirty="0"/>
              <a:t>Situated along the Congaree River </a:t>
            </a:r>
          </a:p>
          <a:p>
            <a:r>
              <a:rPr lang="en-US" dirty="0"/>
              <a:t>Housing is 47% lower than national average </a:t>
            </a:r>
          </a:p>
          <a:p>
            <a:endParaRPr lang="en-US" dirty="0"/>
          </a:p>
          <a:p>
            <a:endParaRPr lang="en-US" dirty="0"/>
          </a:p>
        </p:txBody>
      </p:sp>
      <p:sp>
        <p:nvSpPr>
          <p:cNvPr id="4" name="Title 3">
            <a:extLst>
              <a:ext uri="{FF2B5EF4-FFF2-40B4-BE49-F238E27FC236}">
                <a16:creationId xmlns:a16="http://schemas.microsoft.com/office/drawing/2014/main" id="{3737C9BA-2298-6171-5AE7-E586AE9AAA0D}"/>
              </a:ext>
            </a:extLst>
          </p:cNvPr>
          <p:cNvSpPr>
            <a:spLocks noGrp="1"/>
          </p:cNvSpPr>
          <p:nvPr>
            <p:ph type="title"/>
          </p:nvPr>
        </p:nvSpPr>
        <p:spPr/>
        <p:txBody>
          <a:bodyPr/>
          <a:lstStyle/>
          <a:p>
            <a:r>
              <a:rPr lang="en-US" dirty="0"/>
              <a:t>Case Study 3 – Troll Money  </a:t>
            </a:r>
          </a:p>
        </p:txBody>
      </p:sp>
      <p:pic>
        <p:nvPicPr>
          <p:cNvPr id="7" name="Picture Placeholder 6">
            <a:extLst>
              <a:ext uri="{FF2B5EF4-FFF2-40B4-BE49-F238E27FC236}">
                <a16:creationId xmlns:a16="http://schemas.microsoft.com/office/drawing/2014/main" id="{3E216AB1-4C28-7AF9-D5A4-14419CDB9F47}"/>
              </a:ext>
            </a:extLst>
          </p:cNvPr>
          <p:cNvPicPr>
            <a:picLocks noGrp="1" noChangeAspect="1"/>
          </p:cNvPicPr>
          <p:nvPr>
            <p:ph type="pic" sz="quarter" idx="14"/>
          </p:nvPr>
        </p:nvPicPr>
        <p:blipFill>
          <a:blip r:embed="rId3"/>
          <a:srcRect l="1041" r="1041"/>
          <a:stretch>
            <a:fillRect/>
          </a:stretch>
        </p:blipFill>
        <p:spPr>
          <a:prstGeom prst="rect">
            <a:avLst/>
          </a:prstGeom>
        </p:spPr>
      </p:pic>
    </p:spTree>
    <p:extLst>
      <p:ext uri="{BB962C8B-B14F-4D97-AF65-F5344CB8AC3E}">
        <p14:creationId xmlns:p14="http://schemas.microsoft.com/office/powerpoint/2010/main" val="526506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E31DDB-80FF-98F3-2FBD-E25E6B7B56B4}"/>
              </a:ext>
            </a:extLst>
          </p:cNvPr>
          <p:cNvPicPr>
            <a:picLocks noChangeAspect="1"/>
          </p:cNvPicPr>
          <p:nvPr/>
        </p:nvPicPr>
        <p:blipFill>
          <a:blip r:embed="rId2"/>
          <a:stretch>
            <a:fillRect/>
          </a:stretch>
        </p:blipFill>
        <p:spPr>
          <a:xfrm>
            <a:off x="0" y="0"/>
            <a:ext cx="3032567" cy="6858000"/>
          </a:xfrm>
          <a:prstGeom prst="rect">
            <a:avLst/>
          </a:prstGeom>
        </p:spPr>
      </p:pic>
      <p:pic>
        <p:nvPicPr>
          <p:cNvPr id="3" name="Picture 2">
            <a:extLst>
              <a:ext uri="{FF2B5EF4-FFF2-40B4-BE49-F238E27FC236}">
                <a16:creationId xmlns:a16="http://schemas.microsoft.com/office/drawing/2014/main" id="{56E11844-8221-46C1-AF79-737BC459CC0E}"/>
              </a:ext>
            </a:extLst>
          </p:cNvPr>
          <p:cNvPicPr>
            <a:picLocks noChangeAspect="1"/>
          </p:cNvPicPr>
          <p:nvPr/>
        </p:nvPicPr>
        <p:blipFill>
          <a:blip r:embed="rId3"/>
          <a:stretch>
            <a:fillRect/>
          </a:stretch>
        </p:blipFill>
        <p:spPr>
          <a:xfrm>
            <a:off x="2931882" y="0"/>
            <a:ext cx="2931881" cy="6858000"/>
          </a:xfrm>
          <a:prstGeom prst="rect">
            <a:avLst/>
          </a:prstGeom>
        </p:spPr>
      </p:pic>
      <p:pic>
        <p:nvPicPr>
          <p:cNvPr id="4" name="Picture 3">
            <a:extLst>
              <a:ext uri="{FF2B5EF4-FFF2-40B4-BE49-F238E27FC236}">
                <a16:creationId xmlns:a16="http://schemas.microsoft.com/office/drawing/2014/main" id="{E5EAB7C4-3A91-F690-8353-94C1B25911C8}"/>
              </a:ext>
            </a:extLst>
          </p:cNvPr>
          <p:cNvPicPr>
            <a:picLocks noChangeAspect="1"/>
          </p:cNvPicPr>
          <p:nvPr/>
        </p:nvPicPr>
        <p:blipFill>
          <a:blip r:embed="rId4"/>
          <a:stretch>
            <a:fillRect/>
          </a:stretch>
        </p:blipFill>
        <p:spPr>
          <a:xfrm>
            <a:off x="5863763" y="0"/>
            <a:ext cx="3167977" cy="6858000"/>
          </a:xfrm>
          <a:prstGeom prst="rect">
            <a:avLst/>
          </a:prstGeom>
        </p:spPr>
      </p:pic>
      <p:pic>
        <p:nvPicPr>
          <p:cNvPr id="5" name="Picture 4">
            <a:extLst>
              <a:ext uri="{FF2B5EF4-FFF2-40B4-BE49-F238E27FC236}">
                <a16:creationId xmlns:a16="http://schemas.microsoft.com/office/drawing/2014/main" id="{FF663963-48E9-90ED-7473-350833A83764}"/>
              </a:ext>
            </a:extLst>
          </p:cNvPr>
          <p:cNvPicPr>
            <a:picLocks noChangeAspect="1"/>
          </p:cNvPicPr>
          <p:nvPr/>
        </p:nvPicPr>
        <p:blipFill>
          <a:blip r:embed="rId5"/>
          <a:stretch>
            <a:fillRect/>
          </a:stretch>
        </p:blipFill>
        <p:spPr>
          <a:xfrm>
            <a:off x="9024023" y="0"/>
            <a:ext cx="3167977" cy="6858000"/>
          </a:xfrm>
          <a:prstGeom prst="rect">
            <a:avLst/>
          </a:prstGeom>
        </p:spPr>
      </p:pic>
      <p:pic>
        <p:nvPicPr>
          <p:cNvPr id="8" name="Picture 7">
            <a:extLst>
              <a:ext uri="{FF2B5EF4-FFF2-40B4-BE49-F238E27FC236}">
                <a16:creationId xmlns:a16="http://schemas.microsoft.com/office/drawing/2014/main" id="{87D867EF-EB74-B50F-08B3-8F8CFF93AD5D}"/>
              </a:ext>
            </a:extLst>
          </p:cNvPr>
          <p:cNvPicPr>
            <a:picLocks noChangeAspect="1"/>
          </p:cNvPicPr>
          <p:nvPr/>
        </p:nvPicPr>
        <p:blipFill>
          <a:blip r:embed="rId6"/>
          <a:stretch>
            <a:fillRect/>
          </a:stretch>
        </p:blipFill>
        <p:spPr>
          <a:xfrm>
            <a:off x="0" y="-85152"/>
            <a:ext cx="12192000" cy="963167"/>
          </a:xfrm>
          <a:prstGeom prst="rect">
            <a:avLst/>
          </a:prstGeom>
        </p:spPr>
      </p:pic>
      <p:pic>
        <p:nvPicPr>
          <p:cNvPr id="9" name="Picture 8">
            <a:extLst>
              <a:ext uri="{FF2B5EF4-FFF2-40B4-BE49-F238E27FC236}">
                <a16:creationId xmlns:a16="http://schemas.microsoft.com/office/drawing/2014/main" id="{A351D0FF-95F0-C9DB-E7D5-C0A099B5CC1C}"/>
              </a:ext>
            </a:extLst>
          </p:cNvPr>
          <p:cNvPicPr>
            <a:picLocks noChangeAspect="1"/>
          </p:cNvPicPr>
          <p:nvPr/>
        </p:nvPicPr>
        <p:blipFill>
          <a:blip r:embed="rId6"/>
          <a:stretch>
            <a:fillRect/>
          </a:stretch>
        </p:blipFill>
        <p:spPr>
          <a:xfrm>
            <a:off x="0" y="6211476"/>
            <a:ext cx="12192000" cy="963167"/>
          </a:xfrm>
          <a:prstGeom prst="rect">
            <a:avLst/>
          </a:prstGeom>
        </p:spPr>
      </p:pic>
      <p:pic>
        <p:nvPicPr>
          <p:cNvPr id="10" name="Picture 9">
            <a:extLst>
              <a:ext uri="{FF2B5EF4-FFF2-40B4-BE49-F238E27FC236}">
                <a16:creationId xmlns:a16="http://schemas.microsoft.com/office/drawing/2014/main" id="{762A747D-5650-8505-ADB6-95C0A3194CBB}"/>
              </a:ext>
            </a:extLst>
          </p:cNvPr>
          <p:cNvPicPr>
            <a:picLocks noChangeAspect="1"/>
          </p:cNvPicPr>
          <p:nvPr/>
        </p:nvPicPr>
        <p:blipFill>
          <a:blip r:embed="rId7">
            <a:duotone>
              <a:schemeClr val="bg2">
                <a:shade val="45000"/>
                <a:satMod val="135000"/>
              </a:schemeClr>
              <a:prstClr val="white"/>
            </a:duotone>
          </a:blip>
          <a:stretch>
            <a:fillRect/>
          </a:stretch>
        </p:blipFill>
        <p:spPr>
          <a:xfrm>
            <a:off x="549966" y="960130"/>
            <a:ext cx="1438781" cy="152413"/>
          </a:xfrm>
          <a:prstGeom prst="rect">
            <a:avLst/>
          </a:prstGeom>
        </p:spPr>
      </p:pic>
      <p:pic>
        <p:nvPicPr>
          <p:cNvPr id="11" name="Picture 10">
            <a:extLst>
              <a:ext uri="{FF2B5EF4-FFF2-40B4-BE49-F238E27FC236}">
                <a16:creationId xmlns:a16="http://schemas.microsoft.com/office/drawing/2014/main" id="{8CEA4B3C-7C7F-41A5-6F5B-92AEA80599C2}"/>
              </a:ext>
            </a:extLst>
          </p:cNvPr>
          <p:cNvPicPr>
            <a:picLocks noChangeAspect="1"/>
          </p:cNvPicPr>
          <p:nvPr/>
        </p:nvPicPr>
        <p:blipFill>
          <a:blip r:embed="rId7">
            <a:duotone>
              <a:schemeClr val="bg2">
                <a:shade val="45000"/>
                <a:satMod val="135000"/>
              </a:schemeClr>
              <a:prstClr val="white"/>
            </a:duotone>
          </a:blip>
          <a:stretch>
            <a:fillRect/>
          </a:stretch>
        </p:blipFill>
        <p:spPr>
          <a:xfrm>
            <a:off x="549965" y="3022352"/>
            <a:ext cx="1438781" cy="152413"/>
          </a:xfrm>
          <a:prstGeom prst="rect">
            <a:avLst/>
          </a:prstGeom>
        </p:spPr>
      </p:pic>
      <p:pic>
        <p:nvPicPr>
          <p:cNvPr id="12" name="Picture 11">
            <a:extLst>
              <a:ext uri="{FF2B5EF4-FFF2-40B4-BE49-F238E27FC236}">
                <a16:creationId xmlns:a16="http://schemas.microsoft.com/office/drawing/2014/main" id="{4037EA89-7733-55AA-07EB-E014C635B0D9}"/>
              </a:ext>
            </a:extLst>
          </p:cNvPr>
          <p:cNvPicPr>
            <a:picLocks noChangeAspect="1"/>
          </p:cNvPicPr>
          <p:nvPr/>
        </p:nvPicPr>
        <p:blipFill>
          <a:blip r:embed="rId7">
            <a:duotone>
              <a:schemeClr val="bg2">
                <a:shade val="45000"/>
                <a:satMod val="135000"/>
              </a:schemeClr>
              <a:prstClr val="white"/>
            </a:duotone>
          </a:blip>
          <a:stretch>
            <a:fillRect/>
          </a:stretch>
        </p:blipFill>
        <p:spPr>
          <a:xfrm>
            <a:off x="549964" y="4444653"/>
            <a:ext cx="1438781" cy="152413"/>
          </a:xfrm>
          <a:prstGeom prst="rect">
            <a:avLst/>
          </a:prstGeom>
        </p:spPr>
      </p:pic>
      <p:pic>
        <p:nvPicPr>
          <p:cNvPr id="13" name="Picture 12">
            <a:extLst>
              <a:ext uri="{FF2B5EF4-FFF2-40B4-BE49-F238E27FC236}">
                <a16:creationId xmlns:a16="http://schemas.microsoft.com/office/drawing/2014/main" id="{535DF7FC-4CA4-F2E7-0D03-124931EBC2FB}"/>
              </a:ext>
            </a:extLst>
          </p:cNvPr>
          <p:cNvPicPr>
            <a:picLocks noChangeAspect="1"/>
          </p:cNvPicPr>
          <p:nvPr/>
        </p:nvPicPr>
        <p:blipFill>
          <a:blip r:embed="rId7">
            <a:duotone>
              <a:schemeClr val="bg2">
                <a:shade val="45000"/>
                <a:satMod val="135000"/>
              </a:schemeClr>
              <a:prstClr val="white"/>
            </a:duotone>
          </a:blip>
          <a:stretch>
            <a:fillRect/>
          </a:stretch>
        </p:blipFill>
        <p:spPr>
          <a:xfrm>
            <a:off x="480517" y="5319102"/>
            <a:ext cx="1438781" cy="152413"/>
          </a:xfrm>
          <a:prstGeom prst="rect">
            <a:avLst/>
          </a:prstGeom>
        </p:spPr>
      </p:pic>
      <p:pic>
        <p:nvPicPr>
          <p:cNvPr id="14" name="Picture 13">
            <a:extLst>
              <a:ext uri="{FF2B5EF4-FFF2-40B4-BE49-F238E27FC236}">
                <a16:creationId xmlns:a16="http://schemas.microsoft.com/office/drawing/2014/main" id="{734A8350-75B2-F3D4-5659-5FC80352407A}"/>
              </a:ext>
            </a:extLst>
          </p:cNvPr>
          <p:cNvPicPr>
            <a:picLocks noChangeAspect="1"/>
          </p:cNvPicPr>
          <p:nvPr/>
        </p:nvPicPr>
        <p:blipFill>
          <a:blip r:embed="rId7">
            <a:duotone>
              <a:schemeClr val="bg2">
                <a:shade val="45000"/>
                <a:satMod val="135000"/>
              </a:schemeClr>
              <a:prstClr val="white"/>
            </a:duotone>
          </a:blip>
          <a:stretch>
            <a:fillRect/>
          </a:stretch>
        </p:blipFill>
        <p:spPr>
          <a:xfrm>
            <a:off x="3381162" y="1005048"/>
            <a:ext cx="1438781" cy="152413"/>
          </a:xfrm>
          <a:prstGeom prst="rect">
            <a:avLst/>
          </a:prstGeom>
        </p:spPr>
      </p:pic>
      <p:pic>
        <p:nvPicPr>
          <p:cNvPr id="15" name="Picture 14">
            <a:extLst>
              <a:ext uri="{FF2B5EF4-FFF2-40B4-BE49-F238E27FC236}">
                <a16:creationId xmlns:a16="http://schemas.microsoft.com/office/drawing/2014/main" id="{38CC9312-503D-3578-7113-FAD1B0DDE7C4}"/>
              </a:ext>
            </a:extLst>
          </p:cNvPr>
          <p:cNvPicPr>
            <a:picLocks noChangeAspect="1"/>
          </p:cNvPicPr>
          <p:nvPr/>
        </p:nvPicPr>
        <p:blipFill>
          <a:blip r:embed="rId7">
            <a:duotone>
              <a:schemeClr val="bg2">
                <a:shade val="45000"/>
                <a:satMod val="135000"/>
              </a:schemeClr>
              <a:prstClr val="white"/>
            </a:duotone>
          </a:blip>
          <a:stretch>
            <a:fillRect/>
          </a:stretch>
        </p:blipFill>
        <p:spPr>
          <a:xfrm>
            <a:off x="3468714" y="2805214"/>
            <a:ext cx="1438781" cy="152413"/>
          </a:xfrm>
          <a:prstGeom prst="rect">
            <a:avLst/>
          </a:prstGeom>
        </p:spPr>
      </p:pic>
      <p:pic>
        <p:nvPicPr>
          <p:cNvPr id="16" name="Picture 15">
            <a:extLst>
              <a:ext uri="{FF2B5EF4-FFF2-40B4-BE49-F238E27FC236}">
                <a16:creationId xmlns:a16="http://schemas.microsoft.com/office/drawing/2014/main" id="{118B8EB7-4EA7-43AE-845B-D51EC97F242C}"/>
              </a:ext>
            </a:extLst>
          </p:cNvPr>
          <p:cNvPicPr>
            <a:picLocks noChangeAspect="1"/>
          </p:cNvPicPr>
          <p:nvPr/>
        </p:nvPicPr>
        <p:blipFill>
          <a:blip r:embed="rId7">
            <a:duotone>
              <a:schemeClr val="bg2">
                <a:shade val="45000"/>
                <a:satMod val="135000"/>
              </a:schemeClr>
              <a:prstClr val="white"/>
            </a:duotone>
          </a:blip>
          <a:stretch>
            <a:fillRect/>
          </a:stretch>
        </p:blipFill>
        <p:spPr>
          <a:xfrm>
            <a:off x="3468713" y="3513045"/>
            <a:ext cx="1438781" cy="152413"/>
          </a:xfrm>
          <a:prstGeom prst="rect">
            <a:avLst/>
          </a:prstGeom>
        </p:spPr>
      </p:pic>
      <p:pic>
        <p:nvPicPr>
          <p:cNvPr id="17" name="Picture 16">
            <a:extLst>
              <a:ext uri="{FF2B5EF4-FFF2-40B4-BE49-F238E27FC236}">
                <a16:creationId xmlns:a16="http://schemas.microsoft.com/office/drawing/2014/main" id="{4B28AD74-B16C-5912-304F-C3DA9EC51257}"/>
              </a:ext>
            </a:extLst>
          </p:cNvPr>
          <p:cNvPicPr>
            <a:picLocks noChangeAspect="1"/>
          </p:cNvPicPr>
          <p:nvPr/>
        </p:nvPicPr>
        <p:blipFill>
          <a:blip r:embed="rId7">
            <a:duotone>
              <a:schemeClr val="bg2">
                <a:shade val="45000"/>
                <a:satMod val="135000"/>
              </a:schemeClr>
              <a:prstClr val="white"/>
            </a:duotone>
          </a:blip>
          <a:stretch>
            <a:fillRect/>
          </a:stretch>
        </p:blipFill>
        <p:spPr>
          <a:xfrm>
            <a:off x="3468714" y="5645683"/>
            <a:ext cx="1438781" cy="152413"/>
          </a:xfrm>
          <a:prstGeom prst="rect">
            <a:avLst/>
          </a:prstGeom>
        </p:spPr>
      </p:pic>
      <p:pic>
        <p:nvPicPr>
          <p:cNvPr id="18" name="Picture 17">
            <a:extLst>
              <a:ext uri="{FF2B5EF4-FFF2-40B4-BE49-F238E27FC236}">
                <a16:creationId xmlns:a16="http://schemas.microsoft.com/office/drawing/2014/main" id="{DD6BBA8C-B79F-882C-CFB4-8543E69E3481}"/>
              </a:ext>
            </a:extLst>
          </p:cNvPr>
          <p:cNvPicPr>
            <a:picLocks noChangeAspect="1"/>
          </p:cNvPicPr>
          <p:nvPr/>
        </p:nvPicPr>
        <p:blipFill>
          <a:blip r:embed="rId7">
            <a:duotone>
              <a:schemeClr val="bg2">
                <a:shade val="45000"/>
                <a:satMod val="135000"/>
              </a:schemeClr>
              <a:prstClr val="white"/>
            </a:duotone>
          </a:blip>
          <a:stretch>
            <a:fillRect/>
          </a:stretch>
        </p:blipFill>
        <p:spPr>
          <a:xfrm>
            <a:off x="6408767" y="1112543"/>
            <a:ext cx="1438781" cy="152413"/>
          </a:xfrm>
          <a:prstGeom prst="rect">
            <a:avLst/>
          </a:prstGeom>
        </p:spPr>
      </p:pic>
      <p:pic>
        <p:nvPicPr>
          <p:cNvPr id="19" name="Picture 18">
            <a:extLst>
              <a:ext uri="{FF2B5EF4-FFF2-40B4-BE49-F238E27FC236}">
                <a16:creationId xmlns:a16="http://schemas.microsoft.com/office/drawing/2014/main" id="{317CF1E6-6CCD-08E4-8953-12D6E51141A5}"/>
              </a:ext>
            </a:extLst>
          </p:cNvPr>
          <p:cNvPicPr>
            <a:picLocks noChangeAspect="1"/>
          </p:cNvPicPr>
          <p:nvPr/>
        </p:nvPicPr>
        <p:blipFill>
          <a:blip r:embed="rId7">
            <a:duotone>
              <a:schemeClr val="bg2">
                <a:shade val="45000"/>
                <a:satMod val="135000"/>
              </a:schemeClr>
              <a:prstClr val="white"/>
            </a:duotone>
          </a:blip>
          <a:stretch>
            <a:fillRect/>
          </a:stretch>
        </p:blipFill>
        <p:spPr>
          <a:xfrm>
            <a:off x="6418242" y="2177754"/>
            <a:ext cx="1438781" cy="152413"/>
          </a:xfrm>
          <a:prstGeom prst="rect">
            <a:avLst/>
          </a:prstGeom>
        </p:spPr>
      </p:pic>
      <p:pic>
        <p:nvPicPr>
          <p:cNvPr id="20" name="Picture 19">
            <a:extLst>
              <a:ext uri="{FF2B5EF4-FFF2-40B4-BE49-F238E27FC236}">
                <a16:creationId xmlns:a16="http://schemas.microsoft.com/office/drawing/2014/main" id="{E935B91A-3F6E-0E06-8BB2-A26290C19969}"/>
              </a:ext>
            </a:extLst>
          </p:cNvPr>
          <p:cNvPicPr>
            <a:picLocks noChangeAspect="1"/>
          </p:cNvPicPr>
          <p:nvPr/>
        </p:nvPicPr>
        <p:blipFill>
          <a:blip r:embed="rId7">
            <a:duotone>
              <a:schemeClr val="bg2">
                <a:shade val="45000"/>
                <a:satMod val="135000"/>
              </a:schemeClr>
              <a:prstClr val="white"/>
            </a:duotone>
          </a:blip>
          <a:stretch>
            <a:fillRect/>
          </a:stretch>
        </p:blipFill>
        <p:spPr>
          <a:xfrm>
            <a:off x="6397192" y="3347826"/>
            <a:ext cx="1438781" cy="152413"/>
          </a:xfrm>
          <a:prstGeom prst="rect">
            <a:avLst/>
          </a:prstGeom>
        </p:spPr>
      </p:pic>
      <p:pic>
        <p:nvPicPr>
          <p:cNvPr id="21" name="Picture 20">
            <a:extLst>
              <a:ext uri="{FF2B5EF4-FFF2-40B4-BE49-F238E27FC236}">
                <a16:creationId xmlns:a16="http://schemas.microsoft.com/office/drawing/2014/main" id="{0708D647-A421-9746-CA23-EF4C63EE1898}"/>
              </a:ext>
            </a:extLst>
          </p:cNvPr>
          <p:cNvPicPr>
            <a:picLocks noChangeAspect="1"/>
          </p:cNvPicPr>
          <p:nvPr/>
        </p:nvPicPr>
        <p:blipFill>
          <a:blip r:embed="rId7">
            <a:duotone>
              <a:schemeClr val="bg2">
                <a:shade val="45000"/>
                <a:satMod val="135000"/>
              </a:schemeClr>
              <a:prstClr val="white"/>
            </a:duotone>
          </a:blip>
          <a:stretch>
            <a:fillRect/>
          </a:stretch>
        </p:blipFill>
        <p:spPr>
          <a:xfrm>
            <a:off x="6418242" y="4042202"/>
            <a:ext cx="1438781" cy="152413"/>
          </a:xfrm>
          <a:prstGeom prst="rect">
            <a:avLst/>
          </a:prstGeom>
        </p:spPr>
      </p:pic>
      <p:pic>
        <p:nvPicPr>
          <p:cNvPr id="22" name="Picture 21">
            <a:extLst>
              <a:ext uri="{FF2B5EF4-FFF2-40B4-BE49-F238E27FC236}">
                <a16:creationId xmlns:a16="http://schemas.microsoft.com/office/drawing/2014/main" id="{E5F27256-D72C-8A4F-A1DE-CF0182AFE35B}"/>
              </a:ext>
            </a:extLst>
          </p:cNvPr>
          <p:cNvPicPr>
            <a:picLocks noChangeAspect="1"/>
          </p:cNvPicPr>
          <p:nvPr/>
        </p:nvPicPr>
        <p:blipFill>
          <a:blip r:embed="rId7">
            <a:duotone>
              <a:schemeClr val="bg2">
                <a:shade val="45000"/>
                <a:satMod val="135000"/>
              </a:schemeClr>
              <a:prstClr val="white"/>
            </a:duotone>
          </a:blip>
          <a:stretch>
            <a:fillRect/>
          </a:stretch>
        </p:blipFill>
        <p:spPr>
          <a:xfrm>
            <a:off x="6418242" y="5214465"/>
            <a:ext cx="1438781" cy="152413"/>
          </a:xfrm>
          <a:prstGeom prst="rect">
            <a:avLst/>
          </a:prstGeom>
        </p:spPr>
      </p:pic>
      <p:pic>
        <p:nvPicPr>
          <p:cNvPr id="23" name="Picture 22">
            <a:extLst>
              <a:ext uri="{FF2B5EF4-FFF2-40B4-BE49-F238E27FC236}">
                <a16:creationId xmlns:a16="http://schemas.microsoft.com/office/drawing/2014/main" id="{0918A046-F6D3-0A9F-7227-9A8CCD27EA40}"/>
              </a:ext>
            </a:extLst>
          </p:cNvPr>
          <p:cNvPicPr>
            <a:picLocks noChangeAspect="1"/>
          </p:cNvPicPr>
          <p:nvPr/>
        </p:nvPicPr>
        <p:blipFill>
          <a:blip r:embed="rId7">
            <a:duotone>
              <a:schemeClr val="bg2">
                <a:shade val="45000"/>
                <a:satMod val="135000"/>
              </a:schemeClr>
              <a:prstClr val="white"/>
            </a:duotone>
          </a:blip>
          <a:stretch>
            <a:fillRect/>
          </a:stretch>
        </p:blipFill>
        <p:spPr>
          <a:xfrm>
            <a:off x="9576744" y="1020070"/>
            <a:ext cx="1438781" cy="152413"/>
          </a:xfrm>
          <a:prstGeom prst="rect">
            <a:avLst/>
          </a:prstGeom>
        </p:spPr>
      </p:pic>
      <p:pic>
        <p:nvPicPr>
          <p:cNvPr id="24" name="Picture 23">
            <a:extLst>
              <a:ext uri="{FF2B5EF4-FFF2-40B4-BE49-F238E27FC236}">
                <a16:creationId xmlns:a16="http://schemas.microsoft.com/office/drawing/2014/main" id="{09F6407A-CC1C-3CC2-5BC5-781ADE688599}"/>
              </a:ext>
            </a:extLst>
          </p:cNvPr>
          <p:cNvPicPr>
            <a:picLocks noChangeAspect="1"/>
          </p:cNvPicPr>
          <p:nvPr/>
        </p:nvPicPr>
        <p:blipFill>
          <a:blip r:embed="rId7">
            <a:duotone>
              <a:schemeClr val="bg2">
                <a:shade val="45000"/>
                <a:satMod val="135000"/>
              </a:schemeClr>
              <a:prstClr val="white"/>
            </a:duotone>
          </a:blip>
          <a:stretch>
            <a:fillRect/>
          </a:stretch>
        </p:blipFill>
        <p:spPr>
          <a:xfrm>
            <a:off x="9576743" y="2357442"/>
            <a:ext cx="1438781" cy="152413"/>
          </a:xfrm>
          <a:prstGeom prst="rect">
            <a:avLst/>
          </a:prstGeom>
        </p:spPr>
      </p:pic>
      <p:pic>
        <p:nvPicPr>
          <p:cNvPr id="25" name="Picture 24">
            <a:extLst>
              <a:ext uri="{FF2B5EF4-FFF2-40B4-BE49-F238E27FC236}">
                <a16:creationId xmlns:a16="http://schemas.microsoft.com/office/drawing/2014/main" id="{A0B76518-23A5-0E81-6DFA-42AC102120A2}"/>
              </a:ext>
            </a:extLst>
          </p:cNvPr>
          <p:cNvPicPr>
            <a:picLocks noChangeAspect="1"/>
          </p:cNvPicPr>
          <p:nvPr/>
        </p:nvPicPr>
        <p:blipFill>
          <a:blip r:embed="rId7">
            <a:lum bright="70000" contrast="-70000"/>
          </a:blip>
          <a:stretch>
            <a:fillRect/>
          </a:stretch>
        </p:blipFill>
        <p:spPr>
          <a:xfrm>
            <a:off x="9557452" y="3235383"/>
            <a:ext cx="2519753" cy="483118"/>
          </a:xfrm>
          <a:prstGeom prst="rect">
            <a:avLst/>
          </a:prstGeom>
        </p:spPr>
      </p:pic>
      <p:pic>
        <p:nvPicPr>
          <p:cNvPr id="26" name="Picture 25">
            <a:extLst>
              <a:ext uri="{FF2B5EF4-FFF2-40B4-BE49-F238E27FC236}">
                <a16:creationId xmlns:a16="http://schemas.microsoft.com/office/drawing/2014/main" id="{B6274CE8-DBDF-03F3-790B-858BE3A8FE71}"/>
              </a:ext>
            </a:extLst>
          </p:cNvPr>
          <p:cNvPicPr>
            <a:picLocks noChangeAspect="1"/>
          </p:cNvPicPr>
          <p:nvPr/>
        </p:nvPicPr>
        <p:blipFill>
          <a:blip r:embed="rId7">
            <a:duotone>
              <a:schemeClr val="bg2">
                <a:shade val="45000"/>
                <a:satMod val="135000"/>
              </a:schemeClr>
              <a:prstClr val="white"/>
            </a:duotone>
          </a:blip>
          <a:stretch>
            <a:fillRect/>
          </a:stretch>
        </p:blipFill>
        <p:spPr>
          <a:xfrm>
            <a:off x="9557451" y="4325583"/>
            <a:ext cx="1438781" cy="152413"/>
          </a:xfrm>
          <a:prstGeom prst="rect">
            <a:avLst/>
          </a:prstGeom>
        </p:spPr>
      </p:pic>
      <p:pic>
        <p:nvPicPr>
          <p:cNvPr id="27" name="Picture 26">
            <a:extLst>
              <a:ext uri="{FF2B5EF4-FFF2-40B4-BE49-F238E27FC236}">
                <a16:creationId xmlns:a16="http://schemas.microsoft.com/office/drawing/2014/main" id="{F76C7C99-EE4D-45A0-9B9D-9A873A2C800E}"/>
              </a:ext>
            </a:extLst>
          </p:cNvPr>
          <p:cNvPicPr>
            <a:picLocks noChangeAspect="1"/>
          </p:cNvPicPr>
          <p:nvPr/>
        </p:nvPicPr>
        <p:blipFill>
          <a:blip r:embed="rId7">
            <a:duotone>
              <a:schemeClr val="bg2">
                <a:shade val="45000"/>
                <a:satMod val="135000"/>
              </a:schemeClr>
              <a:prstClr val="white"/>
            </a:duotone>
          </a:blip>
          <a:stretch>
            <a:fillRect/>
          </a:stretch>
        </p:blipFill>
        <p:spPr>
          <a:xfrm>
            <a:off x="9557450" y="5690601"/>
            <a:ext cx="1438781" cy="152413"/>
          </a:xfrm>
          <a:prstGeom prst="rect">
            <a:avLst/>
          </a:prstGeom>
        </p:spPr>
      </p:pic>
    </p:spTree>
    <p:extLst>
      <p:ext uri="{BB962C8B-B14F-4D97-AF65-F5344CB8AC3E}">
        <p14:creationId xmlns:p14="http://schemas.microsoft.com/office/powerpoint/2010/main" val="2708042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0A73-A4EB-347C-1CBC-57D0BD5DEDA2}"/>
              </a:ext>
            </a:extLst>
          </p:cNvPr>
          <p:cNvSpPr>
            <a:spLocks noGrp="1"/>
          </p:cNvSpPr>
          <p:nvPr>
            <p:ph type="title"/>
          </p:nvPr>
        </p:nvSpPr>
        <p:spPr/>
        <p:txBody>
          <a:bodyPr/>
          <a:lstStyle/>
          <a:p>
            <a:r>
              <a:rPr lang="en-US" dirty="0"/>
              <a:t>C.3 Not Backlash, Support?</a:t>
            </a:r>
          </a:p>
        </p:txBody>
      </p:sp>
      <p:sp>
        <p:nvSpPr>
          <p:cNvPr id="4" name="Content Placeholder 3">
            <a:extLst>
              <a:ext uri="{FF2B5EF4-FFF2-40B4-BE49-F238E27FC236}">
                <a16:creationId xmlns:a16="http://schemas.microsoft.com/office/drawing/2014/main" id="{F3EEAAEC-06EC-EA23-1073-0223702D9A87}"/>
              </a:ext>
            </a:extLst>
          </p:cNvPr>
          <p:cNvSpPr>
            <a:spLocks noGrp="1"/>
          </p:cNvSpPr>
          <p:nvPr>
            <p:ph sz="half" idx="1"/>
          </p:nvPr>
        </p:nvSpPr>
        <p:spPr/>
        <p:txBody>
          <a:bodyPr/>
          <a:lstStyle/>
          <a:p>
            <a:r>
              <a:rPr lang="en-US" b="1" dirty="0"/>
              <a:t>No Backlash </a:t>
            </a:r>
          </a:p>
          <a:p>
            <a:pPr lvl="1"/>
            <a:r>
              <a:rPr lang="en-US" dirty="0"/>
              <a:t>Strong alignment</a:t>
            </a:r>
          </a:p>
          <a:p>
            <a:pPr lvl="1"/>
            <a:r>
              <a:rPr lang="en-US" dirty="0"/>
              <a:t>Shared understanding </a:t>
            </a:r>
          </a:p>
          <a:p>
            <a:pPr lvl="1"/>
            <a:r>
              <a:rPr lang="en-US" dirty="0"/>
              <a:t>Clear Expectations – no ambiguity </a:t>
            </a:r>
          </a:p>
          <a:p>
            <a:pPr lvl="1"/>
            <a:r>
              <a:rPr lang="en-US" dirty="0"/>
              <a:t>Tourism, pride, economic impact, community values</a:t>
            </a:r>
          </a:p>
        </p:txBody>
      </p:sp>
      <p:sp>
        <p:nvSpPr>
          <p:cNvPr id="5" name="Content Placeholder 4">
            <a:extLst>
              <a:ext uri="{FF2B5EF4-FFF2-40B4-BE49-F238E27FC236}">
                <a16:creationId xmlns:a16="http://schemas.microsoft.com/office/drawing/2014/main" id="{4B908AFC-C26E-B3C0-8E9B-621BE5A24C0A}"/>
              </a:ext>
            </a:extLst>
          </p:cNvPr>
          <p:cNvSpPr>
            <a:spLocks noGrp="1"/>
          </p:cNvSpPr>
          <p:nvPr>
            <p:ph sz="half" idx="2"/>
          </p:nvPr>
        </p:nvSpPr>
        <p:spPr/>
        <p:txBody>
          <a:bodyPr/>
          <a:lstStyle/>
          <a:p>
            <a:r>
              <a:rPr lang="en-US" b="1" dirty="0"/>
              <a:t>Theory in Action </a:t>
            </a:r>
          </a:p>
          <a:p>
            <a:pPr lvl="1"/>
            <a:r>
              <a:rPr lang="en-US" b="1" dirty="0">
                <a:solidFill>
                  <a:schemeClr val="accent4"/>
                </a:solidFill>
              </a:rPr>
              <a:t>Inoculation</a:t>
            </a:r>
            <a:r>
              <a:rPr lang="en-US" dirty="0"/>
              <a:t>: The message was quick, not reactive. Value was understood early</a:t>
            </a:r>
          </a:p>
          <a:p>
            <a:pPr lvl="1"/>
            <a:r>
              <a:rPr lang="en-US" b="1" dirty="0">
                <a:solidFill>
                  <a:schemeClr val="accent2"/>
                </a:solidFill>
              </a:rPr>
              <a:t>Social Judgment</a:t>
            </a:r>
            <a:r>
              <a:rPr lang="en-US" dirty="0"/>
              <a:t>: The message reach beyond just supporters, comments were positive early on</a:t>
            </a:r>
          </a:p>
          <a:p>
            <a:pPr lvl="1"/>
            <a:r>
              <a:rPr lang="en-US" b="1" dirty="0">
                <a:solidFill>
                  <a:schemeClr val="accent1"/>
                </a:solidFill>
              </a:rPr>
              <a:t>Cognitive Dissonance</a:t>
            </a:r>
            <a:r>
              <a:rPr lang="en-US" dirty="0"/>
              <a:t>: Project and message aligned with existing beliefs, community pride</a:t>
            </a:r>
          </a:p>
        </p:txBody>
      </p:sp>
      <p:sp>
        <p:nvSpPr>
          <p:cNvPr id="7" name="TextBox 6">
            <a:extLst>
              <a:ext uri="{FF2B5EF4-FFF2-40B4-BE49-F238E27FC236}">
                <a16:creationId xmlns:a16="http://schemas.microsoft.com/office/drawing/2014/main" id="{3C8EB015-1959-4D17-583C-4665B25CC71C}"/>
              </a:ext>
            </a:extLst>
          </p:cNvPr>
          <p:cNvSpPr txBox="1"/>
          <p:nvPr/>
        </p:nvSpPr>
        <p:spPr>
          <a:xfrm>
            <a:off x="304076" y="5450963"/>
            <a:ext cx="6094070" cy="954107"/>
          </a:xfrm>
          <a:prstGeom prst="rect">
            <a:avLst/>
          </a:prstGeom>
          <a:noFill/>
        </p:spPr>
        <p:txBody>
          <a:bodyPr wrap="square">
            <a:spAutoFit/>
          </a:bodyPr>
          <a:lstStyle/>
          <a:p>
            <a:r>
              <a:rPr lang="en-US" sz="2800" b="1" dirty="0">
                <a:solidFill>
                  <a:schemeClr val="accent4"/>
                </a:solidFill>
              </a:rPr>
              <a:t>When meaning is clear, people don’t have to guess</a:t>
            </a:r>
          </a:p>
        </p:txBody>
      </p:sp>
    </p:spTree>
    <p:extLst>
      <p:ext uri="{BB962C8B-B14F-4D97-AF65-F5344CB8AC3E}">
        <p14:creationId xmlns:p14="http://schemas.microsoft.com/office/powerpoint/2010/main" val="979553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0B42-5881-19DB-D955-F23905262EA5}"/>
              </a:ext>
            </a:extLst>
          </p:cNvPr>
          <p:cNvSpPr>
            <a:spLocks noGrp="1"/>
          </p:cNvSpPr>
          <p:nvPr>
            <p:ph type="ctrTitle"/>
          </p:nvPr>
        </p:nvSpPr>
        <p:spPr>
          <a:xfrm>
            <a:off x="4452358" y="3779672"/>
            <a:ext cx="7052878" cy="1232575"/>
          </a:xfrm>
        </p:spPr>
        <p:txBody>
          <a:bodyPr wrap="square" anchor="b">
            <a:noAutofit/>
          </a:bodyPr>
          <a:lstStyle/>
          <a:p>
            <a:r>
              <a:rPr lang="en-US" dirty="0"/>
              <a:t>Backlash isn’t about the project. </a:t>
            </a:r>
            <a:br>
              <a:rPr lang="en-US" dirty="0"/>
            </a:br>
            <a:br>
              <a:rPr lang="en-US" dirty="0"/>
            </a:br>
            <a:r>
              <a:rPr lang="en-US" dirty="0"/>
              <a:t>It’s about the gap between what you say and what people understand</a:t>
            </a:r>
          </a:p>
        </p:txBody>
      </p:sp>
    </p:spTree>
    <p:extLst>
      <p:ext uri="{BB962C8B-B14F-4D97-AF65-F5344CB8AC3E}">
        <p14:creationId xmlns:p14="http://schemas.microsoft.com/office/powerpoint/2010/main" val="385300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4710-8824-69C8-67F8-EE4BD85BD0CF}"/>
              </a:ext>
            </a:extLst>
          </p:cNvPr>
          <p:cNvSpPr>
            <a:spLocks noGrp="1"/>
          </p:cNvSpPr>
          <p:nvPr>
            <p:ph type="ctrTitle"/>
          </p:nvPr>
        </p:nvSpPr>
        <p:spPr/>
        <p:txBody>
          <a:bodyPr/>
          <a:lstStyle/>
          <a:p>
            <a:r>
              <a:rPr lang="en-US" dirty="0"/>
              <a:t>Crafting Communication </a:t>
            </a:r>
          </a:p>
        </p:txBody>
      </p:sp>
    </p:spTree>
    <p:extLst>
      <p:ext uri="{BB962C8B-B14F-4D97-AF65-F5344CB8AC3E}">
        <p14:creationId xmlns:p14="http://schemas.microsoft.com/office/powerpoint/2010/main" val="788151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7F45-2380-C2FF-530E-D47B5BE66F85}"/>
              </a:ext>
            </a:extLst>
          </p:cNvPr>
          <p:cNvSpPr>
            <a:spLocks noGrp="1"/>
          </p:cNvSpPr>
          <p:nvPr>
            <p:ph type="title"/>
          </p:nvPr>
        </p:nvSpPr>
        <p:spPr/>
        <p:txBody>
          <a:bodyPr/>
          <a:lstStyle/>
          <a:p>
            <a:r>
              <a:rPr lang="en-US" dirty="0"/>
              <a:t>Crafting the Message </a:t>
            </a:r>
          </a:p>
        </p:txBody>
      </p:sp>
      <p:sp>
        <p:nvSpPr>
          <p:cNvPr id="4" name="Content Placeholder 3">
            <a:extLst>
              <a:ext uri="{FF2B5EF4-FFF2-40B4-BE49-F238E27FC236}">
                <a16:creationId xmlns:a16="http://schemas.microsoft.com/office/drawing/2014/main" id="{3064E9A8-A4BE-2E2B-9021-E518A52B8F3E}"/>
              </a:ext>
            </a:extLst>
          </p:cNvPr>
          <p:cNvSpPr>
            <a:spLocks noGrp="1"/>
          </p:cNvSpPr>
          <p:nvPr>
            <p:ph idx="1"/>
          </p:nvPr>
        </p:nvSpPr>
        <p:spPr/>
        <p:txBody>
          <a:bodyPr>
            <a:normAutofit/>
          </a:bodyPr>
          <a:lstStyle/>
          <a:p>
            <a:pPr marL="0" indent="0">
              <a:buNone/>
            </a:pPr>
            <a:r>
              <a:rPr lang="en-US" b="1" dirty="0"/>
              <a:t>Most Messages Answer:</a:t>
            </a:r>
          </a:p>
          <a:p>
            <a:r>
              <a:rPr lang="en-US" dirty="0"/>
              <a:t>What is happening </a:t>
            </a:r>
          </a:p>
          <a:p>
            <a:pPr marL="0" indent="0">
              <a:buNone/>
            </a:pPr>
            <a:r>
              <a:rPr lang="en-US" b="1" dirty="0"/>
              <a:t>Strong Messages Answer:</a:t>
            </a:r>
          </a:p>
          <a:p>
            <a:r>
              <a:rPr lang="en-US" dirty="0"/>
              <a:t>Why it matters</a:t>
            </a:r>
          </a:p>
          <a:p>
            <a:r>
              <a:rPr lang="en-US" dirty="0"/>
              <a:t>What is means for “me”</a:t>
            </a:r>
          </a:p>
          <a:p>
            <a:r>
              <a:rPr lang="en-US" dirty="0"/>
              <a:t>What happens now/next</a:t>
            </a:r>
          </a:p>
          <a:p>
            <a:pPr marL="0" indent="0">
              <a:buNone/>
            </a:pPr>
            <a:endParaRPr lang="en-US" dirty="0"/>
          </a:p>
          <a:p>
            <a:endParaRPr lang="en-US" dirty="0"/>
          </a:p>
        </p:txBody>
      </p:sp>
      <p:sp>
        <p:nvSpPr>
          <p:cNvPr id="8" name="TextBox 7">
            <a:extLst>
              <a:ext uri="{FF2B5EF4-FFF2-40B4-BE49-F238E27FC236}">
                <a16:creationId xmlns:a16="http://schemas.microsoft.com/office/drawing/2014/main" id="{14104C11-9E80-BF6C-0F8E-745638876437}"/>
              </a:ext>
            </a:extLst>
          </p:cNvPr>
          <p:cNvSpPr txBox="1"/>
          <p:nvPr/>
        </p:nvSpPr>
        <p:spPr>
          <a:xfrm>
            <a:off x="6096000" y="2452831"/>
            <a:ext cx="6097772" cy="1512209"/>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4"/>
              </a:buClr>
              <a:buSzPct val="75000"/>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Anticipate Concern</a:t>
            </a:r>
          </a:p>
          <a:p>
            <a:pPr marL="457200" marR="0" lvl="0" indent="-457200" algn="l" defTabSz="914400" rtl="0" eaLnBrk="1" fontAlgn="auto" latinLnBrk="0" hangingPunct="1">
              <a:lnSpc>
                <a:spcPct val="90000"/>
              </a:lnSpc>
              <a:spcBef>
                <a:spcPts val="1000"/>
              </a:spcBef>
              <a:spcAft>
                <a:spcPts val="0"/>
              </a:spcAft>
              <a:buClr>
                <a:schemeClr val="accent4"/>
              </a:buClr>
              <a:buSzPct val="75000"/>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Name what people might feel</a:t>
            </a:r>
          </a:p>
          <a:p>
            <a:pPr marL="457200" marR="0" lvl="0" indent="-457200" algn="l" defTabSz="914400" rtl="0" eaLnBrk="1" fontAlgn="auto" latinLnBrk="0" hangingPunct="1">
              <a:lnSpc>
                <a:spcPct val="90000"/>
              </a:lnSpc>
              <a:spcBef>
                <a:spcPts val="1000"/>
              </a:spcBef>
              <a:spcAft>
                <a:spcPts val="0"/>
              </a:spcAft>
              <a:buClr>
                <a:schemeClr val="accent4"/>
              </a:buClr>
              <a:buSzPct val="75000"/>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Frame it before others do</a:t>
            </a:r>
          </a:p>
        </p:txBody>
      </p:sp>
    </p:spTree>
    <p:extLst>
      <p:ext uri="{BB962C8B-B14F-4D97-AF65-F5344CB8AC3E}">
        <p14:creationId xmlns:p14="http://schemas.microsoft.com/office/powerpoint/2010/main" val="702402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07E5-64B2-16F0-2C4B-40DA83589F46}"/>
              </a:ext>
            </a:extLst>
          </p:cNvPr>
          <p:cNvSpPr>
            <a:spLocks noGrp="1"/>
          </p:cNvSpPr>
          <p:nvPr>
            <p:ph type="title"/>
          </p:nvPr>
        </p:nvSpPr>
        <p:spPr/>
        <p:txBody>
          <a:bodyPr/>
          <a:lstStyle/>
          <a:p>
            <a:r>
              <a:rPr lang="en-US" dirty="0"/>
              <a:t>Know your Audience </a:t>
            </a:r>
          </a:p>
        </p:txBody>
      </p:sp>
      <p:sp>
        <p:nvSpPr>
          <p:cNvPr id="4" name="Content Placeholder 3">
            <a:extLst>
              <a:ext uri="{FF2B5EF4-FFF2-40B4-BE49-F238E27FC236}">
                <a16:creationId xmlns:a16="http://schemas.microsoft.com/office/drawing/2014/main" id="{0E3979E4-5D8F-F6E9-5105-D3B31ACA3F6E}"/>
              </a:ext>
            </a:extLst>
          </p:cNvPr>
          <p:cNvSpPr>
            <a:spLocks noGrp="1"/>
          </p:cNvSpPr>
          <p:nvPr>
            <p:ph sz="half" idx="1"/>
          </p:nvPr>
        </p:nvSpPr>
        <p:spPr/>
        <p:txBody>
          <a:bodyPr/>
          <a:lstStyle/>
          <a:p>
            <a:r>
              <a:rPr lang="en-US" b="1" dirty="0"/>
              <a:t>Arnett Muldrow 5 Audiences of Main Street </a:t>
            </a:r>
          </a:p>
          <a:p>
            <a:pPr lvl="1"/>
            <a:r>
              <a:rPr lang="en-US" dirty="0"/>
              <a:t>Donors </a:t>
            </a:r>
          </a:p>
          <a:p>
            <a:pPr lvl="1"/>
            <a:r>
              <a:rPr lang="en-US" dirty="0"/>
              <a:t>Owners</a:t>
            </a:r>
          </a:p>
          <a:p>
            <a:pPr lvl="1"/>
            <a:r>
              <a:rPr lang="en-US" dirty="0"/>
              <a:t>Public </a:t>
            </a:r>
          </a:p>
          <a:p>
            <a:pPr lvl="1"/>
            <a:r>
              <a:rPr lang="en-US" dirty="0"/>
              <a:t>Volunteers / Supporters</a:t>
            </a:r>
          </a:p>
          <a:p>
            <a:pPr lvl="1"/>
            <a:r>
              <a:rPr lang="en-US" dirty="0"/>
              <a:t>Government </a:t>
            </a:r>
          </a:p>
          <a:p>
            <a:endParaRPr lang="en-US" dirty="0"/>
          </a:p>
        </p:txBody>
      </p:sp>
      <p:sp>
        <p:nvSpPr>
          <p:cNvPr id="5" name="Content Placeholder 4">
            <a:extLst>
              <a:ext uri="{FF2B5EF4-FFF2-40B4-BE49-F238E27FC236}">
                <a16:creationId xmlns:a16="http://schemas.microsoft.com/office/drawing/2014/main" id="{0331A925-805F-13E9-47D0-8CBEE824D853}"/>
              </a:ext>
            </a:extLst>
          </p:cNvPr>
          <p:cNvSpPr>
            <a:spLocks noGrp="1"/>
          </p:cNvSpPr>
          <p:nvPr>
            <p:ph sz="half" idx="2"/>
          </p:nvPr>
        </p:nvSpPr>
        <p:spPr/>
        <p:txBody>
          <a:bodyPr/>
          <a:lstStyle/>
          <a:p>
            <a:r>
              <a:rPr lang="en-US" b="1" dirty="0"/>
              <a:t>Businesses</a:t>
            </a:r>
          </a:p>
          <a:p>
            <a:pPr lvl="1"/>
            <a:r>
              <a:rPr lang="en-US" dirty="0"/>
              <a:t>Impact, traffic, revenue</a:t>
            </a:r>
          </a:p>
          <a:p>
            <a:r>
              <a:rPr lang="en-US" b="1" dirty="0"/>
              <a:t>Residents</a:t>
            </a:r>
          </a:p>
          <a:p>
            <a:pPr lvl="1"/>
            <a:r>
              <a:rPr lang="en-US" dirty="0"/>
              <a:t>Identity, lifestyle, change</a:t>
            </a:r>
          </a:p>
          <a:p>
            <a:r>
              <a:rPr lang="en-US" b="1" dirty="0"/>
              <a:t>Visitors </a:t>
            </a:r>
          </a:p>
          <a:p>
            <a:pPr lvl="1"/>
            <a:r>
              <a:rPr lang="en-US" dirty="0"/>
              <a:t>Experience &amp; appeal </a:t>
            </a:r>
          </a:p>
        </p:txBody>
      </p:sp>
    </p:spTree>
    <p:extLst>
      <p:ext uri="{BB962C8B-B14F-4D97-AF65-F5344CB8AC3E}">
        <p14:creationId xmlns:p14="http://schemas.microsoft.com/office/powerpoint/2010/main" val="324395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F9E9A9-EBC3-6BA7-E16D-E7D5B01B8E63}"/>
              </a:ext>
            </a:extLst>
          </p:cNvPr>
          <p:cNvSpPr>
            <a:spLocks noGrp="1"/>
          </p:cNvSpPr>
          <p:nvPr>
            <p:ph type="title"/>
          </p:nvPr>
        </p:nvSpPr>
        <p:spPr/>
        <p:txBody>
          <a:bodyPr/>
          <a:lstStyle/>
          <a:p>
            <a:r>
              <a:rPr lang="en-US" dirty="0"/>
              <a:t>Choose the Right Channel </a:t>
            </a:r>
          </a:p>
        </p:txBody>
      </p:sp>
      <p:pic>
        <p:nvPicPr>
          <p:cNvPr id="11" name="Content Placeholder 10" descr="A group of icons on a white background&#10;&#10;AI-generated content may be incorrect.">
            <a:extLst>
              <a:ext uri="{FF2B5EF4-FFF2-40B4-BE49-F238E27FC236}">
                <a16:creationId xmlns:a16="http://schemas.microsoft.com/office/drawing/2014/main" id="{BBDEBA90-27BF-F3E3-D9E9-5ADA8B3658C3}"/>
              </a:ext>
            </a:extLst>
          </p:cNvPr>
          <p:cNvPicPr>
            <a:picLocks noGrp="1" noChangeAspect="1"/>
          </p:cNvPicPr>
          <p:nvPr>
            <p:ph idx="1"/>
          </p:nvPr>
        </p:nvPicPr>
        <p:blipFill>
          <a:blip r:embed="rId3"/>
          <a:stretch>
            <a:fillRect/>
          </a:stretch>
        </p:blipFill>
        <p:spPr>
          <a:xfrm>
            <a:off x="2639129" y="1370462"/>
            <a:ext cx="6220046" cy="5261713"/>
          </a:xfrm>
        </p:spPr>
      </p:pic>
    </p:spTree>
    <p:extLst>
      <p:ext uri="{BB962C8B-B14F-4D97-AF65-F5344CB8AC3E}">
        <p14:creationId xmlns:p14="http://schemas.microsoft.com/office/powerpoint/2010/main" val="1962315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D5EA49-6146-129C-C030-FE6E4FE56F80}"/>
              </a:ext>
            </a:extLst>
          </p:cNvPr>
          <p:cNvSpPr>
            <a:spLocks noGrp="1"/>
          </p:cNvSpPr>
          <p:nvPr>
            <p:ph type="body" idx="1"/>
          </p:nvPr>
        </p:nvSpPr>
        <p:spPr/>
        <p:txBody>
          <a:bodyPr/>
          <a:lstStyle/>
          <a:p>
            <a:r>
              <a:rPr lang="en-US" dirty="0"/>
              <a:t>The Message </a:t>
            </a:r>
          </a:p>
        </p:txBody>
      </p:sp>
      <p:sp>
        <p:nvSpPr>
          <p:cNvPr id="3" name="Content Placeholder 2">
            <a:extLst>
              <a:ext uri="{FF2B5EF4-FFF2-40B4-BE49-F238E27FC236}">
                <a16:creationId xmlns:a16="http://schemas.microsoft.com/office/drawing/2014/main" id="{1CAA6A4D-AD9C-C49B-AC9E-5AA5F6639052}"/>
              </a:ext>
            </a:extLst>
          </p:cNvPr>
          <p:cNvSpPr>
            <a:spLocks noGrp="1"/>
          </p:cNvSpPr>
          <p:nvPr>
            <p:ph sz="half" idx="2"/>
          </p:nvPr>
        </p:nvSpPr>
        <p:spPr/>
        <p:txBody>
          <a:bodyPr/>
          <a:lstStyle/>
          <a:p>
            <a:r>
              <a:rPr lang="en-US" b="1" dirty="0"/>
              <a:t>Inoculation</a:t>
            </a:r>
            <a:br>
              <a:rPr lang="en-US" dirty="0"/>
            </a:br>
            <a:r>
              <a:rPr lang="en-US" dirty="0"/>
              <a:t>What needs to be said early?</a:t>
            </a:r>
          </a:p>
          <a:p>
            <a:r>
              <a:rPr lang="en-US" b="1" dirty="0"/>
              <a:t>Social Judgment</a:t>
            </a:r>
            <a:br>
              <a:rPr lang="en-US" dirty="0"/>
            </a:br>
            <a:r>
              <a:rPr lang="en-US" dirty="0"/>
              <a:t>Who will resist and why?</a:t>
            </a:r>
          </a:p>
          <a:p>
            <a:r>
              <a:rPr lang="en-US" b="1" dirty="0"/>
              <a:t>Cognitive Dissonance</a:t>
            </a:r>
            <a:br>
              <a:rPr lang="en-US" dirty="0"/>
            </a:br>
            <a:r>
              <a:rPr lang="en-US" dirty="0"/>
              <a:t>What belief does this challenge?</a:t>
            </a:r>
          </a:p>
          <a:p>
            <a:endParaRPr lang="en-US" dirty="0"/>
          </a:p>
        </p:txBody>
      </p:sp>
      <p:sp>
        <p:nvSpPr>
          <p:cNvPr id="5" name="Text Placeholder 4">
            <a:extLst>
              <a:ext uri="{FF2B5EF4-FFF2-40B4-BE49-F238E27FC236}">
                <a16:creationId xmlns:a16="http://schemas.microsoft.com/office/drawing/2014/main" id="{98CB28DF-FAE0-47BD-B409-EDF289ABE01D}"/>
              </a:ext>
            </a:extLst>
          </p:cNvPr>
          <p:cNvSpPr>
            <a:spLocks noGrp="1"/>
          </p:cNvSpPr>
          <p:nvPr>
            <p:ph type="body" sz="quarter" idx="3"/>
          </p:nvPr>
        </p:nvSpPr>
        <p:spPr/>
        <p:txBody>
          <a:bodyPr/>
          <a:lstStyle/>
          <a:p>
            <a:r>
              <a:rPr lang="en-US" dirty="0"/>
              <a:t>Responding to Backlash </a:t>
            </a:r>
          </a:p>
        </p:txBody>
      </p:sp>
      <p:sp>
        <p:nvSpPr>
          <p:cNvPr id="6" name="Content Placeholder 5">
            <a:extLst>
              <a:ext uri="{FF2B5EF4-FFF2-40B4-BE49-F238E27FC236}">
                <a16:creationId xmlns:a16="http://schemas.microsoft.com/office/drawing/2014/main" id="{7F79552D-7C67-8878-F76E-2CF0AB9391E5}"/>
              </a:ext>
            </a:extLst>
          </p:cNvPr>
          <p:cNvSpPr>
            <a:spLocks noGrp="1"/>
          </p:cNvSpPr>
          <p:nvPr>
            <p:ph sz="quarter" idx="4"/>
          </p:nvPr>
        </p:nvSpPr>
        <p:spPr/>
        <p:txBody>
          <a:bodyPr/>
          <a:lstStyle/>
          <a:p>
            <a:r>
              <a:rPr lang="en-US" b="1" dirty="0"/>
              <a:t>Context → Name → Validate → Reframe</a:t>
            </a:r>
            <a:endParaRPr lang="en-US" dirty="0"/>
          </a:p>
          <a:p>
            <a:r>
              <a:rPr lang="en-US" dirty="0"/>
              <a:t>Context → What’s happening</a:t>
            </a:r>
            <a:br>
              <a:rPr lang="en-US" dirty="0"/>
            </a:br>
            <a:r>
              <a:rPr lang="en-US" dirty="0"/>
              <a:t>Name → What you’re hearing</a:t>
            </a:r>
            <a:br>
              <a:rPr lang="en-US" dirty="0"/>
            </a:br>
            <a:r>
              <a:rPr lang="en-US" dirty="0"/>
              <a:t>Validate → Why it makes sense</a:t>
            </a:r>
            <a:br>
              <a:rPr lang="en-US" dirty="0"/>
            </a:br>
            <a:r>
              <a:rPr lang="en-US" dirty="0"/>
              <a:t>Reframe → What it means</a:t>
            </a:r>
          </a:p>
          <a:p>
            <a:endParaRPr lang="en-US" dirty="0"/>
          </a:p>
        </p:txBody>
      </p:sp>
      <p:sp>
        <p:nvSpPr>
          <p:cNvPr id="2" name="Title 1">
            <a:extLst>
              <a:ext uri="{FF2B5EF4-FFF2-40B4-BE49-F238E27FC236}">
                <a16:creationId xmlns:a16="http://schemas.microsoft.com/office/drawing/2014/main" id="{523FD2E9-6DD4-77CD-124A-07EF76ADCA44}"/>
              </a:ext>
            </a:extLst>
          </p:cNvPr>
          <p:cNvSpPr>
            <a:spLocks noGrp="1"/>
          </p:cNvSpPr>
          <p:nvPr>
            <p:ph type="title"/>
          </p:nvPr>
        </p:nvSpPr>
        <p:spPr/>
        <p:txBody>
          <a:bodyPr/>
          <a:lstStyle/>
          <a:p>
            <a:r>
              <a:rPr lang="en-US" dirty="0"/>
              <a:t>Before You Post &amp; After </a:t>
            </a:r>
          </a:p>
        </p:txBody>
      </p:sp>
    </p:spTree>
    <p:extLst>
      <p:ext uri="{BB962C8B-B14F-4D97-AF65-F5344CB8AC3E}">
        <p14:creationId xmlns:p14="http://schemas.microsoft.com/office/powerpoint/2010/main" val="294934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8352-8536-A52B-BB0A-0397A3EB7E35}"/>
              </a:ext>
            </a:extLst>
          </p:cNvPr>
          <p:cNvSpPr>
            <a:spLocks noGrp="1"/>
          </p:cNvSpPr>
          <p:nvPr>
            <p:ph type="title"/>
          </p:nvPr>
        </p:nvSpPr>
        <p:spPr/>
        <p:txBody>
          <a:bodyPr/>
          <a:lstStyle/>
          <a:p>
            <a:r>
              <a:rPr lang="en-US" dirty="0"/>
              <a:t>AGENDA</a:t>
            </a:r>
          </a:p>
        </p:txBody>
      </p:sp>
      <p:sp>
        <p:nvSpPr>
          <p:cNvPr id="3" name="Text Placeholder 4">
            <a:extLst>
              <a:ext uri="{FF2B5EF4-FFF2-40B4-BE49-F238E27FC236}">
                <a16:creationId xmlns:a16="http://schemas.microsoft.com/office/drawing/2014/main" id="{9F28F8E4-03F7-6B79-A03D-C0B85096D91F}"/>
              </a:ext>
            </a:extLst>
          </p:cNvPr>
          <p:cNvSpPr txBox="1">
            <a:spLocks/>
          </p:cNvSpPr>
          <p:nvPr/>
        </p:nvSpPr>
        <p:spPr>
          <a:xfrm>
            <a:off x="5032959" y="874917"/>
            <a:ext cx="6785308" cy="3787308"/>
          </a:xfrm>
          <a:prstGeom prst="rect">
            <a:avLst/>
          </a:prstGeom>
        </p:spPr>
        <p:txBody>
          <a:bodyPr anchor="t" anchorCtr="0">
            <a:noAutofit/>
          </a:bodyPr>
          <a:lstStyle>
            <a:lvl1pPr marL="0" indent="0" algn="l" defTabSz="914400" rtl="0" eaLnBrk="1" latinLnBrk="0" hangingPunct="1">
              <a:lnSpc>
                <a:spcPct val="90000"/>
              </a:lnSpc>
              <a:spcBef>
                <a:spcPts val="1000"/>
              </a:spcBef>
              <a:buClr>
                <a:schemeClr val="tx1"/>
              </a:buClr>
              <a:buSzPct val="125000"/>
              <a:buFont typeface="System Font Regular"/>
              <a:buNone/>
              <a:defRPr sz="2800" b="1" kern="1200">
                <a:solidFill>
                  <a:schemeClr val="accent6"/>
                </a:solidFill>
                <a:latin typeface="+mn-lt"/>
                <a:ea typeface="+mn-ea"/>
                <a:cs typeface="+mn-cs"/>
              </a:defRPr>
            </a:lvl1pPr>
            <a:lvl2pPr marL="457200" indent="0" algn="l" defTabSz="914400" rtl="0" eaLnBrk="1" latinLnBrk="0" hangingPunct="1">
              <a:lnSpc>
                <a:spcPct val="90000"/>
              </a:lnSpc>
              <a:spcBef>
                <a:spcPts val="500"/>
              </a:spcBef>
              <a:buClr>
                <a:srgbClr val="00ACD3"/>
              </a:buClr>
              <a:buSzPct val="7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ACD3"/>
              </a:buClr>
              <a:buSzPct val="7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ACD3"/>
              </a:buClr>
              <a:buSzPct val="7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ACD3"/>
              </a:buClr>
              <a:buSzPct val="7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120000"/>
              </a:lnSpc>
              <a:buFont typeface="System Font Regular"/>
              <a:buChar char="+"/>
            </a:pPr>
            <a:r>
              <a:rPr lang="en-US" dirty="0"/>
              <a:t>Promotion VS Communication</a:t>
            </a:r>
          </a:p>
          <a:p>
            <a:pPr marL="457200" indent="-457200">
              <a:lnSpc>
                <a:spcPct val="120000"/>
              </a:lnSpc>
              <a:buFont typeface="System Font Regular"/>
              <a:buChar char="+"/>
            </a:pPr>
            <a:r>
              <a:rPr lang="en-US" dirty="0"/>
              <a:t>Roles and Responsibilities </a:t>
            </a:r>
          </a:p>
          <a:p>
            <a:pPr marL="457200" indent="-457200">
              <a:lnSpc>
                <a:spcPct val="120000"/>
              </a:lnSpc>
              <a:buFont typeface="System Font Regular"/>
              <a:buChar char="+"/>
            </a:pPr>
            <a:r>
              <a:rPr lang="en-US" dirty="0"/>
              <a:t>Theory Overview </a:t>
            </a:r>
          </a:p>
          <a:p>
            <a:pPr marL="914400" lvl="1" indent="-457200">
              <a:lnSpc>
                <a:spcPct val="120000"/>
              </a:lnSpc>
              <a:buFont typeface="System Font Regular"/>
              <a:buChar char="+"/>
            </a:pPr>
            <a:r>
              <a:rPr lang="en-US" dirty="0"/>
              <a:t>Inoculation</a:t>
            </a:r>
          </a:p>
          <a:p>
            <a:pPr marL="914400" lvl="1" indent="-457200">
              <a:lnSpc>
                <a:spcPct val="120000"/>
              </a:lnSpc>
              <a:buFont typeface="System Font Regular"/>
              <a:buChar char="+"/>
            </a:pPr>
            <a:r>
              <a:rPr lang="en-US" dirty="0"/>
              <a:t>Social Judgment </a:t>
            </a:r>
          </a:p>
          <a:p>
            <a:pPr marL="914400" lvl="1" indent="-457200">
              <a:lnSpc>
                <a:spcPct val="120000"/>
              </a:lnSpc>
              <a:buFont typeface="System Font Regular"/>
              <a:buChar char="+"/>
            </a:pPr>
            <a:r>
              <a:rPr lang="en-US" dirty="0"/>
              <a:t>Cognitive Dissonance </a:t>
            </a:r>
          </a:p>
          <a:p>
            <a:pPr marL="457200" indent="-457200">
              <a:lnSpc>
                <a:spcPct val="120000"/>
              </a:lnSpc>
              <a:buFont typeface="System Font Regular"/>
              <a:buChar char="+"/>
            </a:pPr>
            <a:r>
              <a:rPr lang="en-US" dirty="0"/>
              <a:t>Case Studies </a:t>
            </a:r>
          </a:p>
          <a:p>
            <a:pPr marL="457200" indent="-457200">
              <a:lnSpc>
                <a:spcPct val="120000"/>
              </a:lnSpc>
              <a:buFont typeface="System Font Regular"/>
              <a:buChar char="+"/>
            </a:pPr>
            <a:r>
              <a:rPr lang="en-US" dirty="0"/>
              <a:t>Audience and Channels </a:t>
            </a:r>
          </a:p>
          <a:p>
            <a:pPr marL="457200" indent="-457200">
              <a:lnSpc>
                <a:spcPct val="120000"/>
              </a:lnSpc>
              <a:buFont typeface="System Font Regular"/>
              <a:buChar char="+"/>
            </a:pPr>
            <a:r>
              <a:rPr lang="en-US" dirty="0"/>
              <a:t>Message Craft </a:t>
            </a:r>
          </a:p>
        </p:txBody>
      </p:sp>
    </p:spTree>
    <p:extLst>
      <p:ext uri="{BB962C8B-B14F-4D97-AF65-F5344CB8AC3E}">
        <p14:creationId xmlns:p14="http://schemas.microsoft.com/office/powerpoint/2010/main" val="61980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8352-8536-A52B-BB0A-0397A3EB7E35}"/>
              </a:ext>
            </a:extLst>
          </p:cNvPr>
          <p:cNvSpPr>
            <a:spLocks noGrp="1"/>
          </p:cNvSpPr>
          <p:nvPr>
            <p:ph type="title"/>
          </p:nvPr>
        </p:nvSpPr>
        <p:spPr>
          <a:xfrm>
            <a:off x="334591" y="742061"/>
            <a:ext cx="3842962" cy="646331"/>
          </a:xfrm>
        </p:spPr>
        <p:txBody>
          <a:bodyPr>
            <a:normAutofit fontScale="90000"/>
          </a:bodyPr>
          <a:lstStyle/>
          <a:p>
            <a:r>
              <a:rPr lang="en-US" dirty="0"/>
              <a:t>TAKEAWAYS</a:t>
            </a:r>
          </a:p>
        </p:txBody>
      </p:sp>
      <p:sp>
        <p:nvSpPr>
          <p:cNvPr id="3" name="Text Placeholder 4">
            <a:extLst>
              <a:ext uri="{FF2B5EF4-FFF2-40B4-BE49-F238E27FC236}">
                <a16:creationId xmlns:a16="http://schemas.microsoft.com/office/drawing/2014/main" id="{9F28F8E4-03F7-6B79-A03D-C0B85096D91F}"/>
              </a:ext>
            </a:extLst>
          </p:cNvPr>
          <p:cNvSpPr txBox="1">
            <a:spLocks/>
          </p:cNvSpPr>
          <p:nvPr/>
        </p:nvSpPr>
        <p:spPr>
          <a:xfrm>
            <a:off x="4449762" y="1114359"/>
            <a:ext cx="6785308" cy="3787308"/>
          </a:xfrm>
          <a:prstGeom prst="rect">
            <a:avLst/>
          </a:prstGeom>
        </p:spPr>
        <p:txBody>
          <a:bodyPr anchor="t" anchorCtr="0">
            <a:noAutofit/>
          </a:bodyPr>
          <a:lstStyle>
            <a:lvl1pPr marL="0" indent="0" algn="l" defTabSz="914400" rtl="0" eaLnBrk="1" latinLnBrk="0" hangingPunct="1">
              <a:lnSpc>
                <a:spcPct val="90000"/>
              </a:lnSpc>
              <a:spcBef>
                <a:spcPts val="1000"/>
              </a:spcBef>
              <a:buClr>
                <a:schemeClr val="tx1"/>
              </a:buClr>
              <a:buSzPct val="125000"/>
              <a:buFont typeface="System Font Regular"/>
              <a:buNone/>
              <a:defRPr sz="2800" b="1" kern="1200">
                <a:solidFill>
                  <a:schemeClr val="accent6"/>
                </a:solidFill>
                <a:latin typeface="+mn-lt"/>
                <a:ea typeface="+mn-ea"/>
                <a:cs typeface="+mn-cs"/>
              </a:defRPr>
            </a:lvl1pPr>
            <a:lvl2pPr marL="457200" indent="0" algn="l" defTabSz="914400" rtl="0" eaLnBrk="1" latinLnBrk="0" hangingPunct="1">
              <a:lnSpc>
                <a:spcPct val="90000"/>
              </a:lnSpc>
              <a:spcBef>
                <a:spcPts val="500"/>
              </a:spcBef>
              <a:buClr>
                <a:srgbClr val="00ACD3"/>
              </a:buClr>
              <a:buSzPct val="7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ACD3"/>
              </a:buClr>
              <a:buSzPct val="7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ACD3"/>
              </a:buClr>
              <a:buSzPct val="7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ACD3"/>
              </a:buClr>
              <a:buSzPct val="7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14350" indent="-514350">
              <a:lnSpc>
                <a:spcPct val="120000"/>
              </a:lnSpc>
              <a:buSzPct val="100000"/>
              <a:buFont typeface="+mj-lt"/>
              <a:buAutoNum type="arabicPeriod"/>
            </a:pPr>
            <a:r>
              <a:rPr lang="en-US" dirty="0"/>
              <a:t>If you don’t define meaning, your audience will.</a:t>
            </a:r>
          </a:p>
          <a:p>
            <a:pPr marL="514350" indent="-514350">
              <a:lnSpc>
                <a:spcPct val="120000"/>
              </a:lnSpc>
              <a:buSzPct val="100000"/>
              <a:buFont typeface="+mj-lt"/>
              <a:buAutoNum type="arabicPeriod"/>
            </a:pPr>
            <a:r>
              <a:rPr lang="en-US" dirty="0"/>
              <a:t>Early communication isn’t extra, it’s insurance.</a:t>
            </a:r>
          </a:p>
          <a:p>
            <a:pPr marL="514350" indent="-514350">
              <a:lnSpc>
                <a:spcPct val="120000"/>
              </a:lnSpc>
              <a:buSzPct val="100000"/>
              <a:buFont typeface="+mj-lt"/>
              <a:buAutoNum type="arabicPeriod"/>
            </a:pPr>
            <a:r>
              <a:rPr lang="en-US" dirty="0"/>
              <a:t>Speaking only to supporters cost you the middle. </a:t>
            </a:r>
          </a:p>
          <a:p>
            <a:pPr marL="514350" indent="-514350">
              <a:lnSpc>
                <a:spcPct val="120000"/>
              </a:lnSpc>
              <a:buSzPct val="100000"/>
              <a:buFont typeface="+mj-lt"/>
              <a:buAutoNum type="arabicPeriod"/>
            </a:pPr>
            <a:r>
              <a:rPr lang="en-US" dirty="0"/>
              <a:t>Confusion fuels backlash. Clarity builds trust. </a:t>
            </a:r>
          </a:p>
        </p:txBody>
      </p:sp>
    </p:spTree>
    <p:extLst>
      <p:ext uri="{BB962C8B-B14F-4D97-AF65-F5344CB8AC3E}">
        <p14:creationId xmlns:p14="http://schemas.microsoft.com/office/powerpoint/2010/main" val="35175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33F32C-EEF3-F639-C533-552D3EFBD3FE}"/>
              </a:ext>
            </a:extLst>
          </p:cNvPr>
          <p:cNvSpPr>
            <a:spLocks noGrp="1"/>
          </p:cNvSpPr>
          <p:nvPr>
            <p:ph type="body" sz="quarter" idx="10"/>
          </p:nvPr>
        </p:nvSpPr>
        <p:spPr/>
        <p:txBody>
          <a:bodyPr/>
          <a:lstStyle/>
          <a:p>
            <a:r>
              <a:rPr lang="en-US" dirty="0"/>
              <a:t>Austin Watters</a:t>
            </a:r>
          </a:p>
        </p:txBody>
      </p:sp>
      <p:sp>
        <p:nvSpPr>
          <p:cNvPr id="4" name="Text Placeholder 3">
            <a:extLst>
              <a:ext uri="{FF2B5EF4-FFF2-40B4-BE49-F238E27FC236}">
                <a16:creationId xmlns:a16="http://schemas.microsoft.com/office/drawing/2014/main" id="{D51D1B22-8500-15BB-3A51-1FFCC7CA638A}"/>
              </a:ext>
            </a:extLst>
          </p:cNvPr>
          <p:cNvSpPr>
            <a:spLocks noGrp="1"/>
          </p:cNvSpPr>
          <p:nvPr>
            <p:ph type="body" sz="quarter" idx="11"/>
          </p:nvPr>
        </p:nvSpPr>
        <p:spPr/>
        <p:txBody>
          <a:bodyPr/>
          <a:lstStyle/>
          <a:p>
            <a:r>
              <a:rPr lang="en-US" sz="2400" dirty="0"/>
              <a:t>Downtown Development Coordinator, Downtown Florence, SC </a:t>
            </a:r>
          </a:p>
          <a:p>
            <a:r>
              <a:rPr lang="en-US" sz="2400" dirty="0"/>
              <a:t>awatters@cityofflorencesc.gov</a:t>
            </a:r>
          </a:p>
        </p:txBody>
      </p:sp>
    </p:spTree>
    <p:extLst>
      <p:ext uri="{BB962C8B-B14F-4D97-AF65-F5344CB8AC3E}">
        <p14:creationId xmlns:p14="http://schemas.microsoft.com/office/powerpoint/2010/main" val="14605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CDB339-2D55-65F8-20E5-E80BD9BB160E}"/>
              </a:ext>
            </a:extLst>
          </p:cNvPr>
          <p:cNvSpPr txBox="1">
            <a:spLocks noChangeArrowheads="1"/>
          </p:cNvSpPr>
          <p:nvPr/>
        </p:nvSpPr>
        <p:spPr>
          <a:xfrm>
            <a:off x="648116" y="1761422"/>
            <a:ext cx="12310005" cy="9815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7A88F"/>
              </a:buClr>
              <a:buSzPct val="75000"/>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7A88F"/>
              </a:buClr>
              <a:buSzPct val="75000"/>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7A88F"/>
              </a:buClr>
              <a:buSzPct val="75000"/>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7A88F"/>
              </a:buClr>
              <a:buSzPct val="75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7A88F"/>
              </a:buClr>
              <a:buSzPct val="75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800"/>
              </a:spcAft>
              <a:buClr>
                <a:schemeClr val="accent3"/>
              </a:buClr>
              <a:buFont typeface="Arial" panose="020B0604020202020204" pitchFamily="34" charset="0"/>
              <a:buNone/>
              <a:defRPr/>
            </a:pPr>
            <a:r>
              <a:rPr lang="en-US" b="1" dirty="0"/>
              <a:t>Please review this session on the Mobile Event Guide:</a:t>
            </a:r>
            <a:endParaRPr lang="en-US" sz="2800" b="1" dirty="0"/>
          </a:p>
        </p:txBody>
      </p:sp>
      <p:pic>
        <p:nvPicPr>
          <p:cNvPr id="5" name="Graphic 4" descr="Badge 1 with solid fill">
            <a:extLst>
              <a:ext uri="{FF2B5EF4-FFF2-40B4-BE49-F238E27FC236}">
                <a16:creationId xmlns:a16="http://schemas.microsoft.com/office/drawing/2014/main" id="{EF108DC6-7883-302F-1665-5DCD079A4E0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59982" y="2854691"/>
            <a:ext cx="576943" cy="576943"/>
          </a:xfrm>
          <a:prstGeom prst="rect">
            <a:avLst/>
          </a:prstGeom>
        </p:spPr>
      </p:pic>
      <p:pic>
        <p:nvPicPr>
          <p:cNvPr id="6" name="Graphic 5" descr="Badge with solid fill">
            <a:extLst>
              <a:ext uri="{FF2B5EF4-FFF2-40B4-BE49-F238E27FC236}">
                <a16:creationId xmlns:a16="http://schemas.microsoft.com/office/drawing/2014/main" id="{14E9EA8B-0CB8-B6E7-4322-0E303986189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959982" y="3606455"/>
            <a:ext cx="576943" cy="576943"/>
          </a:xfrm>
          <a:prstGeom prst="rect">
            <a:avLst/>
          </a:prstGeom>
        </p:spPr>
      </p:pic>
      <p:pic>
        <p:nvPicPr>
          <p:cNvPr id="7" name="Graphic 6" descr="Badge 3 with solid fill">
            <a:extLst>
              <a:ext uri="{FF2B5EF4-FFF2-40B4-BE49-F238E27FC236}">
                <a16:creationId xmlns:a16="http://schemas.microsoft.com/office/drawing/2014/main" id="{5AB14D6F-2533-71D3-6B6F-6F87164ADD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959982" y="4367970"/>
            <a:ext cx="576943" cy="576943"/>
          </a:xfrm>
          <a:prstGeom prst="rect">
            <a:avLst/>
          </a:prstGeom>
        </p:spPr>
      </p:pic>
      <p:sp>
        <p:nvSpPr>
          <p:cNvPr id="8" name="TextBox 7">
            <a:extLst>
              <a:ext uri="{FF2B5EF4-FFF2-40B4-BE49-F238E27FC236}">
                <a16:creationId xmlns:a16="http://schemas.microsoft.com/office/drawing/2014/main" id="{446921E7-D1F6-43F2-2E8A-16A155605F5F}"/>
              </a:ext>
            </a:extLst>
          </p:cNvPr>
          <p:cNvSpPr txBox="1"/>
          <p:nvPr/>
        </p:nvSpPr>
        <p:spPr>
          <a:xfrm>
            <a:off x="492369" y="6169092"/>
            <a:ext cx="10948223" cy="338554"/>
          </a:xfrm>
          <a:prstGeom prst="rect">
            <a:avLst/>
          </a:prstGeom>
          <a:noFill/>
        </p:spPr>
        <p:txBody>
          <a:bodyPr wrap="square" lIns="0" tIns="0" rIns="0" bIns="0">
            <a:spAutoFit/>
          </a:bodyPr>
          <a:lstStyle/>
          <a:p>
            <a:pPr marL="0" indent="0">
              <a:buClr>
                <a:schemeClr val="accent3"/>
              </a:buClr>
              <a:buFont typeface="Arial" panose="020B0604020202020204" pitchFamily="34" charset="0"/>
              <a:buNone/>
              <a:defRPr/>
            </a:pPr>
            <a:r>
              <a:rPr lang="en-US" sz="2200" b="1" i="1" dirty="0"/>
              <a:t>Need help?  </a:t>
            </a:r>
            <a:r>
              <a:rPr lang="en-US" sz="2200" b="1" dirty="0"/>
              <a:t>See your conference program or a volunteer for assistance.</a:t>
            </a:r>
          </a:p>
        </p:txBody>
      </p:sp>
      <p:sp>
        <p:nvSpPr>
          <p:cNvPr id="10" name="Content Placeholder 2">
            <a:extLst>
              <a:ext uri="{FF2B5EF4-FFF2-40B4-BE49-F238E27FC236}">
                <a16:creationId xmlns:a16="http://schemas.microsoft.com/office/drawing/2014/main" id="{BD956A2C-EBC5-9953-EE77-58E626F49526}"/>
              </a:ext>
            </a:extLst>
          </p:cNvPr>
          <p:cNvSpPr txBox="1">
            <a:spLocks noChangeArrowheads="1"/>
          </p:cNvSpPr>
          <p:nvPr/>
        </p:nvSpPr>
        <p:spPr>
          <a:xfrm>
            <a:off x="3416122" y="2852229"/>
            <a:ext cx="8311979" cy="33527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F7A88F"/>
              </a:buClr>
              <a:buSzPct val="75000"/>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7A88F"/>
              </a:buClr>
              <a:buSzPct val="75000"/>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7A88F"/>
              </a:buClr>
              <a:buSzPct val="75000"/>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7A88F"/>
              </a:buClr>
              <a:buSzPct val="75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7A88F"/>
              </a:buClr>
              <a:buSzPct val="75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0">
              <a:spcBef>
                <a:spcPts val="0"/>
              </a:spcBef>
              <a:spcAft>
                <a:spcPts val="1800"/>
              </a:spcAft>
              <a:buClr>
                <a:srgbClr val="FEC34D"/>
              </a:buClr>
              <a:buSzPct val="100000"/>
              <a:buNone/>
              <a:defRPr/>
            </a:pPr>
            <a:r>
              <a:rPr lang="en-US" b="1"/>
              <a:t>Download the “Main Street Now 2026” app </a:t>
            </a:r>
          </a:p>
          <a:p>
            <a:pPr marL="274320" indent="0">
              <a:spcBef>
                <a:spcPts val="0"/>
              </a:spcBef>
              <a:spcAft>
                <a:spcPts val="1800"/>
              </a:spcAft>
              <a:buNone/>
              <a:defRPr/>
            </a:pPr>
            <a:r>
              <a:rPr lang="en-US" b="1"/>
              <a:t>Locate this session and scroll to </a:t>
            </a:r>
            <a:br>
              <a:rPr lang="en-US" b="1" dirty="0"/>
            </a:br>
            <a:r>
              <a:rPr lang="en-US" b="1" dirty="0"/>
              <a:t>“Session Feedback”</a:t>
            </a:r>
            <a:endParaRPr lang="en-US">
              <a:cs typeface="Arial"/>
            </a:endParaRPr>
          </a:p>
          <a:p>
            <a:pPr marL="274320" indent="0">
              <a:spcBef>
                <a:spcPts val="0"/>
              </a:spcBef>
              <a:spcAft>
                <a:spcPts val="1800"/>
              </a:spcAft>
              <a:buClr>
                <a:srgbClr val="FEC34D"/>
              </a:buClr>
              <a:buSzPct val="100000"/>
              <a:buNone/>
              <a:defRPr/>
            </a:pPr>
            <a:r>
              <a:rPr lang="en-US" b="1" dirty="0"/>
              <a:t>Complete your review</a:t>
            </a:r>
          </a:p>
        </p:txBody>
      </p:sp>
      <p:pic>
        <p:nvPicPr>
          <p:cNvPr id="12" name="Picture 11">
            <a:extLst>
              <a:ext uri="{FF2B5EF4-FFF2-40B4-BE49-F238E27FC236}">
                <a16:creationId xmlns:a16="http://schemas.microsoft.com/office/drawing/2014/main" id="{089EFF78-709B-F046-6B2E-4F8B79B06735}"/>
              </a:ext>
            </a:extLst>
          </p:cNvPr>
          <p:cNvPicPr>
            <a:picLocks noChangeAspect="1"/>
          </p:cNvPicPr>
          <p:nvPr/>
        </p:nvPicPr>
        <p:blipFill>
          <a:blip r:embed="rId9"/>
          <a:stretch>
            <a:fillRect/>
          </a:stretch>
        </p:blipFill>
        <p:spPr>
          <a:xfrm>
            <a:off x="310662" y="656491"/>
            <a:ext cx="8710652" cy="687901"/>
          </a:xfrm>
          <a:prstGeom prst="rect">
            <a:avLst/>
          </a:prstGeom>
        </p:spPr>
      </p:pic>
    </p:spTree>
    <p:extLst>
      <p:ext uri="{BB962C8B-B14F-4D97-AF65-F5344CB8AC3E}">
        <p14:creationId xmlns:p14="http://schemas.microsoft.com/office/powerpoint/2010/main" val="319984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F949-B497-A60E-F2DE-6EE843197253}"/>
              </a:ext>
            </a:extLst>
          </p:cNvPr>
          <p:cNvSpPr>
            <a:spLocks noGrp="1"/>
          </p:cNvSpPr>
          <p:nvPr>
            <p:ph type="ctrTitle" idx="4294967295"/>
          </p:nvPr>
        </p:nvSpPr>
        <p:spPr>
          <a:xfrm>
            <a:off x="0" y="3257550"/>
            <a:ext cx="5110163" cy="1876425"/>
          </a:xfrm>
        </p:spPr>
        <p:txBody>
          <a:bodyPr>
            <a:normAutofit fontScale="90000"/>
          </a:bodyPr>
          <a:lstStyle/>
          <a:p>
            <a:pPr algn="l"/>
            <a:r>
              <a:rPr lang="en-US" sz="4000" dirty="0"/>
              <a:t>Use this slide to break up content and add an important point.</a:t>
            </a:r>
          </a:p>
        </p:txBody>
      </p:sp>
      <p:pic>
        <p:nvPicPr>
          <p:cNvPr id="10" name="Picture Placeholder 9">
            <a:extLst>
              <a:ext uri="{FF2B5EF4-FFF2-40B4-BE49-F238E27FC236}">
                <a16:creationId xmlns:a16="http://schemas.microsoft.com/office/drawing/2014/main" id="{61E567BF-62F9-C83C-EA3A-CA2522A4F88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13" name="Parallelogram 12">
            <a:extLst>
              <a:ext uri="{FF2B5EF4-FFF2-40B4-BE49-F238E27FC236}">
                <a16:creationId xmlns:a16="http://schemas.microsoft.com/office/drawing/2014/main" id="{E8FFA7DB-6764-75E7-C2D1-57F62B4B131D}"/>
              </a:ext>
            </a:extLst>
          </p:cNvPr>
          <p:cNvSpPr/>
          <p:nvPr/>
        </p:nvSpPr>
        <p:spPr>
          <a:xfrm>
            <a:off x="661180" y="0"/>
            <a:ext cx="5866230" cy="6858000"/>
          </a:xfrm>
          <a:prstGeom prst="parallelogram">
            <a:avLst/>
          </a:prstGeom>
          <a:solidFill>
            <a:srgbClr val="00ACD3">
              <a:alpha val="754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F3CE73E0-230D-98E4-E1AD-E21AC6EB86AA}"/>
              </a:ext>
            </a:extLst>
          </p:cNvPr>
          <p:cNvSpPr txBox="1">
            <a:spLocks/>
          </p:cNvSpPr>
          <p:nvPr/>
        </p:nvSpPr>
        <p:spPr>
          <a:xfrm>
            <a:off x="1766186" y="2444032"/>
            <a:ext cx="4123337" cy="1875734"/>
          </a:xfrm>
          <a:prstGeom prst="rect">
            <a:avLst/>
          </a:prstGeom>
        </p:spPr>
        <p:txBody>
          <a:bodyPr/>
          <a:lst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a:lstStyle>
          <a:p>
            <a:r>
              <a:rPr lang="en-US" sz="3200" dirty="0">
                <a:solidFill>
                  <a:schemeClr val="bg1"/>
                </a:solidFill>
              </a:rPr>
              <a:t>You just hit post, naturally – here come the comments….</a:t>
            </a:r>
          </a:p>
        </p:txBody>
      </p:sp>
    </p:spTree>
    <p:extLst>
      <p:ext uri="{BB962C8B-B14F-4D97-AF65-F5344CB8AC3E}">
        <p14:creationId xmlns:p14="http://schemas.microsoft.com/office/powerpoint/2010/main" val="156765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FBD6-9701-2F4D-CB4D-253088BD77CE}"/>
              </a:ext>
            </a:extLst>
          </p:cNvPr>
          <p:cNvSpPr>
            <a:spLocks noGrp="1"/>
          </p:cNvSpPr>
          <p:nvPr>
            <p:ph type="title"/>
          </p:nvPr>
        </p:nvSpPr>
        <p:spPr/>
        <p:txBody>
          <a:bodyPr/>
          <a:lstStyle/>
          <a:p>
            <a:r>
              <a:rPr lang="en-US" dirty="0"/>
              <a:t>Promotion VS Communication </a:t>
            </a:r>
          </a:p>
        </p:txBody>
      </p:sp>
      <p:sp>
        <p:nvSpPr>
          <p:cNvPr id="3" name="Content Placeholder 2">
            <a:extLst>
              <a:ext uri="{FF2B5EF4-FFF2-40B4-BE49-F238E27FC236}">
                <a16:creationId xmlns:a16="http://schemas.microsoft.com/office/drawing/2014/main" id="{9C33E722-3994-FFCB-952A-F79D6F3412C6}"/>
              </a:ext>
            </a:extLst>
          </p:cNvPr>
          <p:cNvSpPr>
            <a:spLocks noGrp="1"/>
          </p:cNvSpPr>
          <p:nvPr>
            <p:ph idx="1"/>
          </p:nvPr>
        </p:nvSpPr>
        <p:spPr/>
        <p:txBody>
          <a:bodyPr>
            <a:normAutofit lnSpcReduction="10000"/>
          </a:bodyPr>
          <a:lstStyle/>
          <a:p>
            <a:r>
              <a:rPr lang="en-US" dirty="0"/>
              <a:t>All promotion is communication, but not all communication is promotion. </a:t>
            </a:r>
          </a:p>
          <a:p>
            <a:pPr marL="0" indent="0">
              <a:buNone/>
            </a:pPr>
            <a:endParaRPr lang="en-US" dirty="0"/>
          </a:p>
          <a:p>
            <a:pPr marL="0" indent="0">
              <a:buNone/>
            </a:pPr>
            <a:r>
              <a:rPr lang="en-US" dirty="0"/>
              <a:t>		Promotion 		  What &amp; Sometimes When</a:t>
            </a:r>
          </a:p>
          <a:p>
            <a:pPr marL="0" indent="0">
              <a:buNone/>
            </a:pPr>
            <a:r>
              <a:rPr lang="en-US" dirty="0"/>
              <a:t>	</a:t>
            </a:r>
          </a:p>
          <a:p>
            <a:pPr marL="0" indent="0">
              <a:buNone/>
            </a:pPr>
            <a:r>
              <a:rPr lang="en-US" dirty="0"/>
              <a:t>	Communication 		  Who, When, Why, How</a:t>
            </a:r>
          </a:p>
          <a:p>
            <a:pPr marL="0" indent="0">
              <a:buNone/>
            </a:pPr>
            <a:r>
              <a:rPr lang="en-US" dirty="0"/>
              <a:t> </a:t>
            </a:r>
          </a:p>
          <a:p>
            <a:pPr marL="0" indent="0">
              <a:buNone/>
            </a:pPr>
            <a:r>
              <a:rPr lang="en-US" b="1" dirty="0">
                <a:solidFill>
                  <a:schemeClr val="accent4"/>
                </a:solidFill>
              </a:rPr>
              <a:t>As Main Street practitioners, we must define meaning before the comment section invents one.</a:t>
            </a:r>
          </a:p>
          <a:p>
            <a:endParaRPr lang="en-US" dirty="0"/>
          </a:p>
        </p:txBody>
      </p:sp>
      <p:sp>
        <p:nvSpPr>
          <p:cNvPr id="4" name="Arrow: Right 3">
            <a:extLst>
              <a:ext uri="{FF2B5EF4-FFF2-40B4-BE49-F238E27FC236}">
                <a16:creationId xmlns:a16="http://schemas.microsoft.com/office/drawing/2014/main" id="{6EFC6A52-20EE-FAEC-4134-229B6C757263}"/>
              </a:ext>
            </a:extLst>
          </p:cNvPr>
          <p:cNvSpPr/>
          <p:nvPr/>
        </p:nvSpPr>
        <p:spPr>
          <a:xfrm>
            <a:off x="4375045" y="305886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73CB30FC-0203-9339-BCEE-FA34B164E02C}"/>
              </a:ext>
            </a:extLst>
          </p:cNvPr>
          <p:cNvSpPr/>
          <p:nvPr/>
        </p:nvSpPr>
        <p:spPr>
          <a:xfrm>
            <a:off x="4375045" y="399785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24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3C9B-903E-5559-DBFB-6BBB41A02F2C}"/>
              </a:ext>
            </a:extLst>
          </p:cNvPr>
          <p:cNvSpPr>
            <a:spLocks noGrp="1"/>
          </p:cNvSpPr>
          <p:nvPr>
            <p:ph type="title"/>
          </p:nvPr>
        </p:nvSpPr>
        <p:spPr/>
        <p:txBody>
          <a:bodyPr/>
          <a:lstStyle/>
          <a:p>
            <a:r>
              <a:rPr lang="en-US" dirty="0"/>
              <a:t>Communicating as Government &amp; Nonprofit </a:t>
            </a:r>
          </a:p>
        </p:txBody>
      </p:sp>
      <p:sp>
        <p:nvSpPr>
          <p:cNvPr id="3" name="Content Placeholder 2">
            <a:extLst>
              <a:ext uri="{FF2B5EF4-FFF2-40B4-BE49-F238E27FC236}">
                <a16:creationId xmlns:a16="http://schemas.microsoft.com/office/drawing/2014/main" id="{F05E3CFE-E4A8-53EF-D616-A98B3597F2C0}"/>
              </a:ext>
            </a:extLst>
          </p:cNvPr>
          <p:cNvSpPr>
            <a:spLocks noGrp="1"/>
          </p:cNvSpPr>
          <p:nvPr>
            <p:ph sz="half" idx="1"/>
          </p:nvPr>
        </p:nvSpPr>
        <p:spPr/>
        <p:txBody>
          <a:bodyPr>
            <a:normAutofit/>
          </a:bodyPr>
          <a:lstStyle/>
          <a:p>
            <a:pPr marL="0" indent="0">
              <a:buNone/>
            </a:pPr>
            <a:r>
              <a:rPr lang="en-US" dirty="0"/>
              <a:t>Government Housed Main Street</a:t>
            </a:r>
          </a:p>
          <a:p>
            <a:r>
              <a:rPr lang="en-US" dirty="0"/>
              <a:t>Higher Authority </a:t>
            </a:r>
          </a:p>
          <a:p>
            <a:r>
              <a:rPr lang="en-US" dirty="0"/>
              <a:t>High Scrutiny </a:t>
            </a:r>
          </a:p>
          <a:p>
            <a:r>
              <a:rPr lang="en-US" dirty="0"/>
              <a:t>Potentially Low Trust </a:t>
            </a:r>
          </a:p>
          <a:p>
            <a:r>
              <a:rPr lang="en-US" dirty="0"/>
              <a:t>Slower approval process, more hands in the pot</a:t>
            </a:r>
          </a:p>
          <a:p>
            <a:endParaRPr lang="en-US" dirty="0"/>
          </a:p>
        </p:txBody>
      </p:sp>
      <p:sp>
        <p:nvSpPr>
          <p:cNvPr id="4" name="Content Placeholder 3">
            <a:extLst>
              <a:ext uri="{FF2B5EF4-FFF2-40B4-BE49-F238E27FC236}">
                <a16:creationId xmlns:a16="http://schemas.microsoft.com/office/drawing/2014/main" id="{3D816E52-AC88-865C-1050-6088443EBC34}"/>
              </a:ext>
            </a:extLst>
          </p:cNvPr>
          <p:cNvSpPr>
            <a:spLocks noGrp="1"/>
          </p:cNvSpPr>
          <p:nvPr>
            <p:ph sz="half" idx="2"/>
          </p:nvPr>
        </p:nvSpPr>
        <p:spPr/>
        <p:txBody>
          <a:bodyPr>
            <a:normAutofit/>
          </a:bodyPr>
          <a:lstStyle/>
          <a:p>
            <a:pPr marL="0" indent="0">
              <a:buNone/>
            </a:pPr>
            <a:r>
              <a:rPr lang="en-US" dirty="0"/>
              <a:t>Nonprofit Housed Main Street </a:t>
            </a:r>
          </a:p>
          <a:p>
            <a:r>
              <a:rPr lang="en-US" dirty="0"/>
              <a:t>Higher Social Authority </a:t>
            </a:r>
          </a:p>
          <a:p>
            <a:r>
              <a:rPr lang="en-US" dirty="0"/>
              <a:t>Flexibility </a:t>
            </a:r>
          </a:p>
          <a:p>
            <a:r>
              <a:rPr lang="en-US" dirty="0"/>
              <a:t>Closer business to business relationships </a:t>
            </a:r>
          </a:p>
          <a:p>
            <a:r>
              <a:rPr lang="en-US" dirty="0"/>
              <a:t>Intermediary </a:t>
            </a:r>
          </a:p>
          <a:p>
            <a:pPr marL="0" indent="0">
              <a:buNone/>
            </a:pPr>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0EE22E67-58B7-D8C8-09C8-7180F70F5AB7}"/>
              </a:ext>
            </a:extLst>
          </p:cNvPr>
          <p:cNvSpPr txBox="1"/>
          <p:nvPr/>
        </p:nvSpPr>
        <p:spPr>
          <a:xfrm>
            <a:off x="275304" y="5507320"/>
            <a:ext cx="10500851" cy="523220"/>
          </a:xfrm>
          <a:prstGeom prst="rect">
            <a:avLst/>
          </a:prstGeom>
          <a:noFill/>
        </p:spPr>
        <p:txBody>
          <a:bodyPr wrap="square">
            <a:spAutoFit/>
          </a:bodyPr>
          <a:lstStyle/>
          <a:p>
            <a:pPr marL="0" indent="0">
              <a:buNone/>
            </a:pPr>
            <a:r>
              <a:rPr lang="en-US" sz="2800" b="1" dirty="0">
                <a:solidFill>
                  <a:schemeClr val="accent4"/>
                </a:solidFill>
              </a:rPr>
              <a:t>Both are expected to explain / Justify Change  </a:t>
            </a:r>
          </a:p>
        </p:txBody>
      </p:sp>
    </p:spTree>
    <p:extLst>
      <p:ext uri="{BB962C8B-B14F-4D97-AF65-F5344CB8AC3E}">
        <p14:creationId xmlns:p14="http://schemas.microsoft.com/office/powerpoint/2010/main" val="105505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46C3-E6E0-6177-148C-95B211F49805}"/>
              </a:ext>
            </a:extLst>
          </p:cNvPr>
          <p:cNvSpPr>
            <a:spLocks noGrp="1"/>
          </p:cNvSpPr>
          <p:nvPr>
            <p:ph type="title"/>
          </p:nvPr>
        </p:nvSpPr>
        <p:spPr/>
        <p:txBody>
          <a:bodyPr/>
          <a:lstStyle/>
          <a:p>
            <a:r>
              <a:rPr lang="en-US" dirty="0"/>
              <a:t>Inoculation Theory </a:t>
            </a:r>
          </a:p>
        </p:txBody>
      </p:sp>
      <p:sp>
        <p:nvSpPr>
          <p:cNvPr id="3" name="Content Placeholder 2">
            <a:extLst>
              <a:ext uri="{FF2B5EF4-FFF2-40B4-BE49-F238E27FC236}">
                <a16:creationId xmlns:a16="http://schemas.microsoft.com/office/drawing/2014/main" id="{0F6C72C3-67D4-5586-8B35-D8A2E7028451}"/>
              </a:ext>
            </a:extLst>
          </p:cNvPr>
          <p:cNvSpPr>
            <a:spLocks noGrp="1"/>
          </p:cNvSpPr>
          <p:nvPr>
            <p:ph idx="1"/>
          </p:nvPr>
        </p:nvSpPr>
        <p:spPr/>
        <p:txBody>
          <a:bodyPr>
            <a:normAutofit lnSpcReduction="10000"/>
          </a:bodyPr>
          <a:lstStyle/>
          <a:p>
            <a:r>
              <a:rPr lang="en-US" dirty="0"/>
              <a:t>Inoculation Theory is the idea that people can build resistance to persuasion by being exposed to a weaker version of an argument before encountering a stronger one.</a:t>
            </a:r>
          </a:p>
          <a:p>
            <a:r>
              <a:rPr lang="en-US" dirty="0"/>
              <a:t>Think of it like a Vaccine</a:t>
            </a:r>
          </a:p>
          <a:p>
            <a:pPr lvl="1"/>
            <a:r>
              <a:rPr lang="en-US" dirty="0"/>
              <a:t>Introduce a potential challenge </a:t>
            </a:r>
          </a:p>
          <a:p>
            <a:pPr lvl="1"/>
            <a:r>
              <a:rPr lang="en-US" dirty="0"/>
              <a:t>Address it early </a:t>
            </a:r>
          </a:p>
          <a:p>
            <a:pPr lvl="1"/>
            <a:r>
              <a:rPr lang="en-US" dirty="0"/>
              <a:t>Audience should become less susceptible to opposing messages later</a:t>
            </a:r>
          </a:p>
          <a:p>
            <a:pPr marL="457200" lvl="1" indent="0">
              <a:buNone/>
            </a:pPr>
            <a:endParaRPr lang="en-US" dirty="0"/>
          </a:p>
          <a:p>
            <a:pPr marL="457200" lvl="1" indent="0">
              <a:buNone/>
            </a:pPr>
            <a:r>
              <a:rPr lang="en-US" sz="3000" b="1" dirty="0">
                <a:solidFill>
                  <a:schemeClr val="accent4"/>
                </a:solidFill>
              </a:rPr>
              <a:t>A small dose of an idea early and often makes change easier to digest </a:t>
            </a:r>
          </a:p>
        </p:txBody>
      </p:sp>
    </p:spTree>
    <p:extLst>
      <p:ext uri="{BB962C8B-B14F-4D97-AF65-F5344CB8AC3E}">
        <p14:creationId xmlns:p14="http://schemas.microsoft.com/office/powerpoint/2010/main" val="229312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444D-1A03-81D2-AB12-7127F97ECD0A}"/>
              </a:ext>
            </a:extLst>
          </p:cNvPr>
          <p:cNvSpPr>
            <a:spLocks noGrp="1"/>
          </p:cNvSpPr>
          <p:nvPr>
            <p:ph type="title"/>
          </p:nvPr>
        </p:nvSpPr>
        <p:spPr/>
        <p:txBody>
          <a:bodyPr/>
          <a:lstStyle/>
          <a:p>
            <a:r>
              <a:rPr lang="en-US" dirty="0"/>
              <a:t>Social Judgment Theory </a:t>
            </a:r>
          </a:p>
        </p:txBody>
      </p:sp>
      <p:sp>
        <p:nvSpPr>
          <p:cNvPr id="3" name="Content Placeholder 2">
            <a:extLst>
              <a:ext uri="{FF2B5EF4-FFF2-40B4-BE49-F238E27FC236}">
                <a16:creationId xmlns:a16="http://schemas.microsoft.com/office/drawing/2014/main" id="{EA9815A6-3E7A-EA3E-0AB6-4C5A5C3A7D68}"/>
              </a:ext>
            </a:extLst>
          </p:cNvPr>
          <p:cNvSpPr>
            <a:spLocks noGrp="1"/>
          </p:cNvSpPr>
          <p:nvPr>
            <p:ph idx="1"/>
          </p:nvPr>
        </p:nvSpPr>
        <p:spPr/>
        <p:txBody>
          <a:bodyPr>
            <a:normAutofit lnSpcReduction="10000"/>
          </a:bodyPr>
          <a:lstStyle/>
          <a:p>
            <a:r>
              <a:rPr lang="en-US" dirty="0"/>
              <a:t>Social Judgment Theory explains how people evaluate new information based on their existing beliefs and attitudes.</a:t>
            </a:r>
          </a:p>
          <a:p>
            <a:r>
              <a:rPr lang="en-US" dirty="0"/>
              <a:t>When people hear a message, they sort it into three categories:</a:t>
            </a:r>
          </a:p>
          <a:p>
            <a:pPr lvl="1"/>
            <a:r>
              <a:rPr lang="en-US" b="1" dirty="0"/>
              <a:t>Latitude of Acceptance</a:t>
            </a:r>
            <a:r>
              <a:rPr lang="en-US" dirty="0"/>
              <a:t> (they agree) </a:t>
            </a:r>
          </a:p>
          <a:p>
            <a:pPr lvl="1"/>
            <a:r>
              <a:rPr lang="en-US" b="1" dirty="0"/>
              <a:t>Latitude of Non-Commitment</a:t>
            </a:r>
            <a:r>
              <a:rPr lang="en-US" dirty="0"/>
              <a:t> (unsure / persuadable) </a:t>
            </a:r>
          </a:p>
          <a:p>
            <a:pPr lvl="1"/>
            <a:r>
              <a:rPr lang="en-US" b="1" dirty="0"/>
              <a:t>Latitude of Rejection</a:t>
            </a:r>
            <a:r>
              <a:rPr lang="en-US" dirty="0"/>
              <a:t> (they disagree strongly) </a:t>
            </a:r>
          </a:p>
          <a:p>
            <a:pPr marL="0" indent="0">
              <a:buNone/>
            </a:pPr>
            <a:endParaRPr lang="en-US" dirty="0"/>
          </a:p>
          <a:p>
            <a:pPr marL="0" indent="0">
              <a:buNone/>
            </a:pPr>
            <a:r>
              <a:rPr lang="en-US" b="1" dirty="0">
                <a:solidFill>
                  <a:schemeClr val="accent4"/>
                </a:solidFill>
              </a:rPr>
              <a:t>The further your message is from what someone already believes, the more likely they are to reject it outright</a:t>
            </a:r>
            <a:r>
              <a:rPr lang="en-US" dirty="0"/>
              <a:t>.</a:t>
            </a:r>
          </a:p>
          <a:p>
            <a:endParaRPr lang="en-US" dirty="0"/>
          </a:p>
        </p:txBody>
      </p:sp>
    </p:spTree>
    <p:extLst>
      <p:ext uri="{BB962C8B-B14F-4D97-AF65-F5344CB8AC3E}">
        <p14:creationId xmlns:p14="http://schemas.microsoft.com/office/powerpoint/2010/main" val="39599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art with different colors and numbers&#10;&#10;AI-generated content may be incorrect.">
            <a:extLst>
              <a:ext uri="{FF2B5EF4-FFF2-40B4-BE49-F238E27FC236}">
                <a16:creationId xmlns:a16="http://schemas.microsoft.com/office/drawing/2014/main" id="{AE96DB85-19E6-00C0-D3DC-24E857CFADED}"/>
              </a:ext>
            </a:extLst>
          </p:cNvPr>
          <p:cNvPicPr>
            <a:picLocks noGrp="1" noChangeAspect="1"/>
          </p:cNvPicPr>
          <p:nvPr>
            <p:ph idx="1"/>
          </p:nvPr>
        </p:nvPicPr>
        <p:blipFill>
          <a:blip r:embed="rId2"/>
          <a:stretch>
            <a:fillRect/>
          </a:stretch>
        </p:blipFill>
        <p:spPr>
          <a:xfrm>
            <a:off x="2017340" y="410080"/>
            <a:ext cx="8157319" cy="6037840"/>
          </a:xfrm>
        </p:spPr>
      </p:pic>
    </p:spTree>
    <p:extLst>
      <p:ext uri="{BB962C8B-B14F-4D97-AF65-F5344CB8AC3E}">
        <p14:creationId xmlns:p14="http://schemas.microsoft.com/office/powerpoint/2010/main" val="2610364761"/>
      </p:ext>
    </p:extLst>
  </p:cSld>
  <p:clrMapOvr>
    <a:masterClrMapping/>
  </p:clrMapOvr>
</p:sld>
</file>

<file path=ppt/theme/theme1.xml><?xml version="1.0" encoding="utf-8"?>
<a:theme xmlns:a="http://schemas.openxmlformats.org/drawingml/2006/main" name="MSANOW23 Theme">
  <a:themeElements>
    <a:clrScheme name="Main Street America">
      <a:dk1>
        <a:srgbClr val="000000"/>
      </a:dk1>
      <a:lt1>
        <a:srgbClr val="FFFFFF"/>
      </a:lt1>
      <a:dk2>
        <a:srgbClr val="7F7F7F"/>
      </a:dk2>
      <a:lt2>
        <a:srgbClr val="C8C8C8"/>
      </a:lt2>
      <a:accent1>
        <a:srgbClr val="00ACCF"/>
      </a:accent1>
      <a:accent2>
        <a:srgbClr val="69BD45"/>
      </a:accent2>
      <a:accent3>
        <a:srgbClr val="FECB00"/>
      </a:accent3>
      <a:accent4>
        <a:srgbClr val="F7991D"/>
      </a:accent4>
      <a:accent5>
        <a:srgbClr val="006C7B"/>
      </a:accent5>
      <a:accent6>
        <a:srgbClr val="3A7124"/>
      </a:accent6>
      <a:hlink>
        <a:srgbClr val="BD9805"/>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N26_PPT_FEATURE_F" id="{7DA49846-2CA6-EC4C-98A6-0BD655B682D2}" vid="{8654123B-0006-FD41-B7ED-809B10B5A817}"/>
    </a:ext>
  </a:extLst>
</a:theme>
</file>

<file path=ppt/theme/theme2.xml><?xml version="1.0" encoding="utf-8"?>
<a:theme xmlns:a="http://schemas.openxmlformats.org/drawingml/2006/main" name="1_MSANOW23 Theme">
  <a:themeElements>
    <a:clrScheme name="Main Street America">
      <a:dk1>
        <a:srgbClr val="000000"/>
      </a:dk1>
      <a:lt1>
        <a:srgbClr val="FFFFFF"/>
      </a:lt1>
      <a:dk2>
        <a:srgbClr val="7F7F7F"/>
      </a:dk2>
      <a:lt2>
        <a:srgbClr val="C8C8C8"/>
      </a:lt2>
      <a:accent1>
        <a:srgbClr val="00ACCF"/>
      </a:accent1>
      <a:accent2>
        <a:srgbClr val="69BD45"/>
      </a:accent2>
      <a:accent3>
        <a:srgbClr val="FECB00"/>
      </a:accent3>
      <a:accent4>
        <a:srgbClr val="F7991D"/>
      </a:accent4>
      <a:accent5>
        <a:srgbClr val="006C7B"/>
      </a:accent5>
      <a:accent6>
        <a:srgbClr val="3A7124"/>
      </a:accent6>
      <a:hlink>
        <a:srgbClr val="BD9805"/>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N26_PPT_FEATURE_F" id="{7DA49846-2CA6-EC4C-98A6-0BD655B682D2}" vid="{CB1A558F-033F-CA4F-99C7-186E04CF677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51162</TotalTime>
  <Words>2513</Words>
  <Application>Microsoft Office PowerPoint</Application>
  <PresentationFormat>Widescreen</PresentationFormat>
  <Paragraphs>361</Paragraphs>
  <Slides>32</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System Font Regular</vt:lpstr>
      <vt:lpstr>Wingdings</vt:lpstr>
      <vt:lpstr>MSANOW23 Theme</vt:lpstr>
      <vt:lpstr>1_MSANOW23 Theme</vt:lpstr>
      <vt:lpstr>PowerPoint Presentation</vt:lpstr>
      <vt:lpstr>Austin Watters</vt:lpstr>
      <vt:lpstr>AGENDA</vt:lpstr>
      <vt:lpstr>Use this slide to break up content and add an important point.</vt:lpstr>
      <vt:lpstr>Promotion VS Communication </vt:lpstr>
      <vt:lpstr>Communicating as Government &amp; Nonprofit </vt:lpstr>
      <vt:lpstr>Inoculation Theory </vt:lpstr>
      <vt:lpstr>Social Judgment Theory </vt:lpstr>
      <vt:lpstr>PowerPoint Presentation</vt:lpstr>
      <vt:lpstr>Cognitive Dissonance </vt:lpstr>
      <vt:lpstr>Stack all Three Theories Together</vt:lpstr>
      <vt:lpstr>Case Studies </vt:lpstr>
      <vt:lpstr>Case Study 1 – Hotel Announcement </vt:lpstr>
      <vt:lpstr>PowerPoint Presentation</vt:lpstr>
      <vt:lpstr>C.1 What Went Wrong</vt:lpstr>
      <vt:lpstr>What would you do differently?</vt:lpstr>
      <vt:lpstr>Case Study 2 – It’s Bo Time </vt:lpstr>
      <vt:lpstr>PowerPoint Presentation</vt:lpstr>
      <vt:lpstr>C.2 Backlash or Friction? </vt:lpstr>
      <vt:lpstr>What would you do differently?</vt:lpstr>
      <vt:lpstr>Case Study 3 – Troll Money  </vt:lpstr>
      <vt:lpstr>PowerPoint Presentation</vt:lpstr>
      <vt:lpstr>C.3 Not Backlash, Support?</vt:lpstr>
      <vt:lpstr>Backlash isn’t about the project.   It’s about the gap between what you say and what people understand</vt:lpstr>
      <vt:lpstr>Crafting Communication </vt:lpstr>
      <vt:lpstr>Crafting the Message </vt:lpstr>
      <vt:lpstr>Know your Audience </vt:lpstr>
      <vt:lpstr>Choose the Right Channel </vt:lpstr>
      <vt:lpstr>Before You Post &amp; After </vt:lpstr>
      <vt:lpstr>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Austin Watters</cp:lastModifiedBy>
  <cp:revision>93</cp:revision>
  <dcterms:created xsi:type="dcterms:W3CDTF">2022-04-06T11:30:55Z</dcterms:created>
  <dcterms:modified xsi:type="dcterms:W3CDTF">2026-04-10T19:27:28Z</dcterms:modified>
</cp:coreProperties>
</file>