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gwnabK9JKMnwzkltFXcYsytLmL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4d42b2f56_1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3d4d42b2f56_1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3d4d42b2f56_1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4d42b2f56_1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3d4d42b2f56_1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3d4d42b2f56_1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de8bac64da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3de8bac64da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de8bac64da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d4d42b2f56_1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3d4d42b2f56_1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d4d42b2f56_1_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4d42b2f56_1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3d4d42b2f56_1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24pt-28pt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d4d42b2f56_1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d4d42b2f56_1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3d4d42b2f56_1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50-54pt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d4d42b2f56_1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de8bac64da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3de8bac64da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40-44pt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de8bac64da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32pt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d4d42b2f56_1_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3d4d42b2f56_1_1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32pt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d4d42b2f56_1_1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d4d42b2f56_1_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3d4d42b2f56_1_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32pt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d4d42b2f56_1_1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32pt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d4d42b2f56_1_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3d4d42b2f56_1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Title text: Arial, 36pt, all caps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24pt-28pt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3d4d42b2f56_1_1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4d42b2f56_1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3d4d42b2f56_1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Title text: Arial, 36pt, all caps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24pt-28pt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d4d42b2f56_1_1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d4d42b2f56_1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3d4d42b2f56_1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24pt-28pt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d4d42b2f56_1_1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d4d42b2f56_1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3d4d42b2f56_1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50-54pt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3d4d42b2f56_1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d4d42b2f56_1_2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3d4d42b2f56_1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24pt-28pt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d4d42b2f56_1_2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de709d9b26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3de709d9b26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50-54pt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3de709d9b26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de709d9b26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3de709d9b26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24pt-28pt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3de709d9b26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Name text: Arial, 48pt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Title &amp; organization text: Arial, 28pt</a:t>
            </a:r>
            <a:endParaRPr/>
          </a:p>
        </p:txBody>
      </p:sp>
      <p:sp>
        <p:nvSpPr>
          <p:cNvPr id="346" name="Google Shape;34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d4d42b2f56_1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3d4d42b2f56_1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d4d42b2f56_1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4371adcde_1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3d4371adcde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d4371adcde_1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40-44pt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4d42b2f56_1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3d4d42b2f56_1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3d4d42b2f56_1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4d42b2f56_1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3d4d42b2f56_1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24pt-28pt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d4d42b2f56_1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d4d42b2f56_1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3d4d42b2f56_1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Recommended font style and sizes for legibility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Body text: Arial, 40-44pt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d4d42b2f56_1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creen Saver">
  <p:cSld name="OPENING Screen Sav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92" y="4909"/>
            <a:ext cx="12189014" cy="684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 column Heads (comparison)">
  <p:cSld name="Title 2 column Heads (comparison)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2"/>
          <p:cNvSpPr txBox="1"/>
          <p:nvPr>
            <p:ph idx="1" type="body"/>
          </p:nvPr>
        </p:nvSpPr>
        <p:spPr>
          <a:xfrm>
            <a:off x="605120" y="1681163"/>
            <a:ext cx="503036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b="1" sz="2800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2"/>
          <p:cNvSpPr txBox="1"/>
          <p:nvPr>
            <p:ph idx="2" type="body"/>
          </p:nvPr>
        </p:nvSpPr>
        <p:spPr>
          <a:xfrm>
            <a:off x="605120" y="2505075"/>
            <a:ext cx="503036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50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3" type="body"/>
          </p:nvPr>
        </p:nvSpPr>
        <p:spPr>
          <a:xfrm>
            <a:off x="5937531" y="1681163"/>
            <a:ext cx="502533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b="1" sz="2800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32"/>
          <p:cNvSpPr txBox="1"/>
          <p:nvPr>
            <p:ph idx="4" type="body"/>
          </p:nvPr>
        </p:nvSpPr>
        <p:spPr>
          <a:xfrm>
            <a:off x="5937531" y="2505075"/>
            <a:ext cx="502533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50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type="title"/>
          </p:nvPr>
        </p:nvSpPr>
        <p:spPr>
          <a:xfrm>
            <a:off x="603531" y="724131"/>
            <a:ext cx="102996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2 column Heads (comparison)">
  <p:cSld name="1_Title 2 column Heads (comparison)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idx="1" type="body"/>
          </p:nvPr>
        </p:nvSpPr>
        <p:spPr>
          <a:xfrm>
            <a:off x="5676039" y="1681163"/>
            <a:ext cx="594721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b="1" sz="2800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33"/>
          <p:cNvSpPr txBox="1"/>
          <p:nvPr>
            <p:ph idx="2" type="body"/>
          </p:nvPr>
        </p:nvSpPr>
        <p:spPr>
          <a:xfrm>
            <a:off x="567603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50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33"/>
          <p:cNvSpPr txBox="1"/>
          <p:nvPr>
            <p:ph type="title"/>
          </p:nvPr>
        </p:nvSpPr>
        <p:spPr>
          <a:xfrm>
            <a:off x="603531" y="724131"/>
            <a:ext cx="102499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3"/>
          <p:cNvSpPr/>
          <p:nvPr>
            <p:ph idx="3" type="pic"/>
          </p:nvPr>
        </p:nvSpPr>
        <p:spPr>
          <a:xfrm>
            <a:off x="0" y="1679516"/>
            <a:ext cx="5259897" cy="51784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Left Content Right">
  <p:cSld name="Picture Left Content Righ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4"/>
          <p:cNvSpPr txBox="1"/>
          <p:nvPr>
            <p:ph type="title"/>
          </p:nvPr>
        </p:nvSpPr>
        <p:spPr>
          <a:xfrm>
            <a:off x="5157626" y="724131"/>
            <a:ext cx="6650061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4"/>
          <p:cNvSpPr/>
          <p:nvPr>
            <p:ph idx="2" type="pic"/>
          </p:nvPr>
        </p:nvSpPr>
        <p:spPr>
          <a:xfrm>
            <a:off x="0" y="0"/>
            <a:ext cx="455581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4"/>
          <p:cNvSpPr txBox="1"/>
          <p:nvPr>
            <p:ph idx="1" type="body"/>
          </p:nvPr>
        </p:nvSpPr>
        <p:spPr>
          <a:xfrm>
            <a:off x="5183188" y="1828800"/>
            <a:ext cx="6634438" cy="3826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 sz="2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sz="2400"/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•"/>
              <a:defRPr sz="2000"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50"/>
              <a:buChar char="•"/>
              <a:defRPr sz="1800"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50"/>
              <a:buChar char="•"/>
              <a:defRPr sz="18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Presentation Title">
  <p:cSld name="13_Presentation Tit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" y="0"/>
            <a:ext cx="12189007" cy="68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7"/>
          <p:cNvSpPr txBox="1"/>
          <p:nvPr>
            <p:ph type="ctrTitle"/>
          </p:nvPr>
        </p:nvSpPr>
        <p:spPr>
          <a:xfrm>
            <a:off x="2061762" y="2343433"/>
            <a:ext cx="8124898" cy="1875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Presentation Title">
  <p:cSld name="14_Presentation Titl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" y="0"/>
            <a:ext cx="12189005" cy="68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8"/>
          <p:cNvSpPr txBox="1"/>
          <p:nvPr>
            <p:ph type="ctrTitle"/>
          </p:nvPr>
        </p:nvSpPr>
        <p:spPr>
          <a:xfrm>
            <a:off x="5157787" y="1871946"/>
            <a:ext cx="6272213" cy="1875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/>
          <p:nvPr>
            <p:ph idx="2" type="pic"/>
          </p:nvPr>
        </p:nvSpPr>
        <p:spPr>
          <a:xfrm>
            <a:off x="-1" y="-1"/>
            <a:ext cx="4443413" cy="6858001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sp>
      <p:pic>
        <p:nvPicPr>
          <p:cNvPr id="74" name="Google Shape;74;p38"/>
          <p:cNvPicPr preferRelativeResize="0"/>
          <p:nvPr/>
        </p:nvPicPr>
        <p:blipFill rotWithShape="1">
          <a:blip r:embed="rId3">
            <a:alphaModFix/>
          </a:blip>
          <a:srcRect b="0" l="0" r="0" t="-537"/>
          <a:stretch/>
        </p:blipFill>
        <p:spPr>
          <a:xfrm>
            <a:off x="10517606" y="5597524"/>
            <a:ext cx="1518818" cy="12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OPENING Screen Saver">
  <p:cSld name="3_OPENING Screen Sav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93" y="4909"/>
            <a:ext cx="12189012" cy="684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OPENING Screen Saver">
  <p:cSld name="4_OPENING Screen Sav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93" y="4909"/>
            <a:ext cx="12189012" cy="684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OPENING Screen Saver">
  <p:cSld name="7_OPENING Screen Sav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94" y="4909"/>
            <a:ext cx="12189010" cy="684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OPENING Screen Saver">
  <p:cSld name="5_OPENING Screen Sav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93" y="4909"/>
            <a:ext cx="12189012" cy="684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OPENING Screen Saver">
  <p:cSld name="10_OPENING Screen Saver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94" y="4909"/>
            <a:ext cx="12189010" cy="684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">
  <p:cSld name="Presentation 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9821"/>
            <a:ext cx="12189014" cy="684817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4"/>
          <p:cNvSpPr txBox="1"/>
          <p:nvPr>
            <p:ph type="ctrTitle"/>
          </p:nvPr>
        </p:nvSpPr>
        <p:spPr>
          <a:xfrm>
            <a:off x="3769451" y="2263388"/>
            <a:ext cx="8004627" cy="1232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Arial"/>
              <a:buNone/>
              <a:defRPr sz="4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4"/>
          <p:cNvSpPr txBox="1"/>
          <p:nvPr>
            <p:ph idx="1" type="body"/>
          </p:nvPr>
        </p:nvSpPr>
        <p:spPr>
          <a:xfrm>
            <a:off x="3772626" y="3618290"/>
            <a:ext cx="8039160" cy="920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50"/>
              <a:buNone/>
              <a:defRPr b="1" sz="2600">
                <a:solidFill>
                  <a:schemeClr val="accent6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2" type="body"/>
          </p:nvPr>
        </p:nvSpPr>
        <p:spPr>
          <a:xfrm>
            <a:off x="4605050" y="696266"/>
            <a:ext cx="7167341" cy="1875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b="1" sz="4800">
                <a:solidFill>
                  <a:schemeClr val="dk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0" name="Google Shape;20;p24"/>
          <p:cNvPicPr preferRelativeResize="0"/>
          <p:nvPr/>
        </p:nvPicPr>
        <p:blipFill rotWithShape="1">
          <a:blip r:embed="rId3">
            <a:alphaModFix/>
          </a:blip>
          <a:srcRect b="0" l="0" r="0" t="-537"/>
          <a:stretch/>
        </p:blipFill>
        <p:spPr>
          <a:xfrm>
            <a:off x="10517606" y="5597524"/>
            <a:ext cx="1518818" cy="12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resentation Title">
  <p:cSld name="5_Presentation 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" y="0"/>
            <a:ext cx="12189008" cy="68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5"/>
          <p:cNvSpPr txBox="1"/>
          <p:nvPr>
            <p:ph type="ctrTitle"/>
          </p:nvPr>
        </p:nvSpPr>
        <p:spPr>
          <a:xfrm>
            <a:off x="3769451" y="4272297"/>
            <a:ext cx="8004627" cy="1232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5"/>
          <p:cNvSpPr txBox="1"/>
          <p:nvPr>
            <p:ph idx="1" type="body"/>
          </p:nvPr>
        </p:nvSpPr>
        <p:spPr>
          <a:xfrm>
            <a:off x="3768581" y="5651932"/>
            <a:ext cx="7993928" cy="887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50"/>
              <a:buNone/>
              <a:defRPr b="1"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Presentation Title">
  <p:cSld name="11_Presentation Titl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" y="0"/>
            <a:ext cx="12189007" cy="68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6"/>
          <p:cNvSpPr txBox="1"/>
          <p:nvPr>
            <p:ph type="ctrTitle"/>
          </p:nvPr>
        </p:nvSpPr>
        <p:spPr>
          <a:xfrm>
            <a:off x="3769451" y="4272297"/>
            <a:ext cx="8004627" cy="1232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6"/>
          <p:cNvSpPr txBox="1"/>
          <p:nvPr>
            <p:ph idx="1" type="body"/>
          </p:nvPr>
        </p:nvSpPr>
        <p:spPr>
          <a:xfrm>
            <a:off x="3768581" y="5651932"/>
            <a:ext cx="7993928" cy="887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50"/>
              <a:buNone/>
              <a:defRPr b="1"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Presentation Title">
  <p:cSld name="17_Presentation Titl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" y="0"/>
            <a:ext cx="12189007" cy="68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7"/>
          <p:cNvSpPr txBox="1"/>
          <p:nvPr>
            <p:ph type="ctrTitle"/>
          </p:nvPr>
        </p:nvSpPr>
        <p:spPr>
          <a:xfrm>
            <a:off x="3769451" y="4272297"/>
            <a:ext cx="8004627" cy="1232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7"/>
          <p:cNvSpPr txBox="1"/>
          <p:nvPr>
            <p:ph idx="1" type="body"/>
          </p:nvPr>
        </p:nvSpPr>
        <p:spPr>
          <a:xfrm>
            <a:off x="3768581" y="5651932"/>
            <a:ext cx="7993928" cy="887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50"/>
              <a:buNone/>
              <a:defRPr b="1"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Presentation Title">
  <p:cSld name="18_Presentation Titl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" y="0"/>
            <a:ext cx="12189007" cy="68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8"/>
          <p:cNvSpPr txBox="1"/>
          <p:nvPr>
            <p:ph type="ctrTitle"/>
          </p:nvPr>
        </p:nvSpPr>
        <p:spPr>
          <a:xfrm>
            <a:off x="3769451" y="4272297"/>
            <a:ext cx="8004627" cy="1232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8"/>
          <p:cNvSpPr txBox="1"/>
          <p:nvPr>
            <p:ph idx="1" type="body"/>
          </p:nvPr>
        </p:nvSpPr>
        <p:spPr>
          <a:xfrm>
            <a:off x="3768581" y="5651932"/>
            <a:ext cx="7993928" cy="887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50"/>
              <a:buNone/>
              <a:defRPr b="1"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Presentation Title">
  <p:cSld name="10_Presentation Titl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" y="0"/>
            <a:ext cx="12189007" cy="68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9"/>
          <p:cNvSpPr txBox="1"/>
          <p:nvPr>
            <p:ph type="ctrTitle"/>
          </p:nvPr>
        </p:nvSpPr>
        <p:spPr>
          <a:xfrm>
            <a:off x="3769451" y="4272297"/>
            <a:ext cx="8004627" cy="1232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9"/>
          <p:cNvSpPr txBox="1"/>
          <p:nvPr>
            <p:ph idx="1" type="body"/>
          </p:nvPr>
        </p:nvSpPr>
        <p:spPr>
          <a:xfrm>
            <a:off x="3768581" y="5651932"/>
            <a:ext cx="7993928" cy="887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50"/>
              <a:buNone/>
              <a:defRPr b="1"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icture Only">
  <p:cSld name="4_Picture 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Only">
  <p:cSld name="1_Picture 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13855"/>
            <a:ext cx="12189012" cy="68481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9"/>
          <p:cNvSpPr txBox="1"/>
          <p:nvPr>
            <p:ph idx="1" type="body"/>
          </p:nvPr>
        </p:nvSpPr>
        <p:spPr>
          <a:xfrm>
            <a:off x="6105159" y="2393510"/>
            <a:ext cx="5253037" cy="863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b="1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b="1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500"/>
              <a:buNone/>
              <a:defRPr b="1" sz="6000">
                <a:solidFill>
                  <a:srgbClr val="96225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500"/>
              <a:buNone/>
              <a:defRPr b="1" sz="6000">
                <a:solidFill>
                  <a:srgbClr val="96225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500"/>
              <a:buNone/>
              <a:defRPr b="1" sz="6000">
                <a:solidFill>
                  <a:srgbClr val="96225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39"/>
          <p:cNvSpPr txBox="1"/>
          <p:nvPr>
            <p:ph idx="2" type="body"/>
          </p:nvPr>
        </p:nvSpPr>
        <p:spPr>
          <a:xfrm>
            <a:off x="6112820" y="3142878"/>
            <a:ext cx="5253037" cy="863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500"/>
              <a:buNone/>
              <a:defRPr b="1" sz="6000">
                <a:solidFill>
                  <a:srgbClr val="96225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500"/>
              <a:buNone/>
              <a:defRPr b="1" sz="6000">
                <a:solidFill>
                  <a:srgbClr val="96225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500"/>
              <a:buNone/>
              <a:defRPr b="1" sz="6000">
                <a:solidFill>
                  <a:srgbClr val="96225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resentation Title">
  <p:cSld name="1_Presentation 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9821"/>
            <a:ext cx="12189012" cy="684817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5"/>
          <p:cNvSpPr txBox="1"/>
          <p:nvPr>
            <p:ph type="ctrTitle"/>
          </p:nvPr>
        </p:nvSpPr>
        <p:spPr>
          <a:xfrm>
            <a:off x="3769451" y="2263388"/>
            <a:ext cx="8004627" cy="1232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Arial"/>
              <a:buNone/>
              <a:defRPr sz="4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" type="body"/>
          </p:nvPr>
        </p:nvSpPr>
        <p:spPr>
          <a:xfrm>
            <a:off x="3772626" y="3618290"/>
            <a:ext cx="8039160" cy="920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50"/>
              <a:buNone/>
              <a:defRPr b="1" sz="2600">
                <a:solidFill>
                  <a:schemeClr val="accent6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2" type="body"/>
          </p:nvPr>
        </p:nvSpPr>
        <p:spPr>
          <a:xfrm>
            <a:off x="4605050" y="696266"/>
            <a:ext cx="7167341" cy="1875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b="1" sz="4800">
                <a:solidFill>
                  <a:schemeClr val="dk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" name="Google Shape;26;p25"/>
          <p:cNvPicPr preferRelativeResize="0"/>
          <p:nvPr/>
        </p:nvPicPr>
        <p:blipFill rotWithShape="1">
          <a:blip r:embed="rId3">
            <a:alphaModFix/>
          </a:blip>
          <a:srcRect b="0" l="0" r="0" t="-537"/>
          <a:stretch/>
        </p:blipFill>
        <p:spPr>
          <a:xfrm>
            <a:off x="10517606" y="5597524"/>
            <a:ext cx="1518818" cy="12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resentation Title">
  <p:cSld name="3_Presentation 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9821"/>
            <a:ext cx="12189012" cy="684817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/>
          <p:nvPr>
            <p:ph type="ctrTitle"/>
          </p:nvPr>
        </p:nvSpPr>
        <p:spPr>
          <a:xfrm>
            <a:off x="3769451" y="2263388"/>
            <a:ext cx="8004627" cy="1232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Arial"/>
              <a:buNone/>
              <a:defRPr sz="4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6"/>
          <p:cNvSpPr txBox="1"/>
          <p:nvPr>
            <p:ph idx="1" type="body"/>
          </p:nvPr>
        </p:nvSpPr>
        <p:spPr>
          <a:xfrm>
            <a:off x="3772626" y="3618290"/>
            <a:ext cx="8039160" cy="920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50"/>
              <a:buNone/>
              <a:defRPr b="1" sz="2600">
                <a:solidFill>
                  <a:schemeClr val="accent6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6"/>
          <p:cNvSpPr txBox="1"/>
          <p:nvPr>
            <p:ph idx="2" type="body"/>
          </p:nvPr>
        </p:nvSpPr>
        <p:spPr>
          <a:xfrm>
            <a:off x="4605050" y="696266"/>
            <a:ext cx="7167341" cy="1875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b="1" sz="4800">
                <a:solidFill>
                  <a:schemeClr val="dk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" name="Google Shape;32;p26"/>
          <p:cNvPicPr preferRelativeResize="0"/>
          <p:nvPr/>
        </p:nvPicPr>
        <p:blipFill rotWithShape="1">
          <a:blip r:embed="rId3">
            <a:alphaModFix/>
          </a:blip>
          <a:srcRect b="0" l="0" r="0" t="-537"/>
          <a:stretch/>
        </p:blipFill>
        <p:spPr>
          <a:xfrm>
            <a:off x="10517606" y="5597524"/>
            <a:ext cx="1518818" cy="12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resentation Title">
  <p:cSld name="4_Presentation 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" y="9821"/>
            <a:ext cx="12189010" cy="684817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7"/>
          <p:cNvSpPr txBox="1"/>
          <p:nvPr>
            <p:ph type="ctrTitle"/>
          </p:nvPr>
        </p:nvSpPr>
        <p:spPr>
          <a:xfrm>
            <a:off x="3769451" y="2263388"/>
            <a:ext cx="8004627" cy="1232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Arial"/>
              <a:buNone/>
              <a:defRPr sz="4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1" type="body"/>
          </p:nvPr>
        </p:nvSpPr>
        <p:spPr>
          <a:xfrm>
            <a:off x="3772626" y="3618290"/>
            <a:ext cx="8039160" cy="920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50"/>
              <a:buNone/>
              <a:defRPr b="1" sz="2600">
                <a:solidFill>
                  <a:schemeClr val="accent6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2" type="body"/>
          </p:nvPr>
        </p:nvSpPr>
        <p:spPr>
          <a:xfrm>
            <a:off x="4605050" y="696266"/>
            <a:ext cx="7167341" cy="1875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b="1" sz="4800">
                <a:solidFill>
                  <a:schemeClr val="dk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8" name="Google Shape;38;p27"/>
          <p:cNvPicPr preferRelativeResize="0"/>
          <p:nvPr/>
        </p:nvPicPr>
        <p:blipFill rotWithShape="1">
          <a:blip r:embed="rId3">
            <a:alphaModFix/>
          </a:blip>
          <a:srcRect b="0" l="0" r="0" t="-537"/>
          <a:stretch/>
        </p:blipFill>
        <p:spPr>
          <a:xfrm>
            <a:off x="10517606" y="5597524"/>
            <a:ext cx="1518818" cy="12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Intro">
  <p:cSld name="Speaker Intro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/>
          <p:nvPr>
            <p:ph idx="2" type="pic"/>
          </p:nvPr>
        </p:nvSpPr>
        <p:spPr>
          <a:xfrm>
            <a:off x="0" y="0"/>
            <a:ext cx="4966447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2 column Heads (comparison)">
  <p:cSld name="2_Title 2 column Heads (comparison)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248" y="0"/>
            <a:ext cx="122064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9"/>
          <p:cNvSpPr txBox="1"/>
          <p:nvPr>
            <p:ph type="title"/>
          </p:nvPr>
        </p:nvSpPr>
        <p:spPr>
          <a:xfrm>
            <a:off x="603532" y="724131"/>
            <a:ext cx="283891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" name="Google Shape;44;p29"/>
          <p:cNvPicPr preferRelativeResize="0"/>
          <p:nvPr/>
        </p:nvPicPr>
        <p:blipFill rotWithShape="1">
          <a:blip r:embed="rId3">
            <a:alphaModFix/>
          </a:blip>
          <a:srcRect b="0" l="0" r="0" t="-537"/>
          <a:stretch/>
        </p:blipFill>
        <p:spPr>
          <a:xfrm>
            <a:off x="10517606" y="5597524"/>
            <a:ext cx="1518818" cy="12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/>
          <p:nvPr>
            <p:ph type="title"/>
          </p:nvPr>
        </p:nvSpPr>
        <p:spPr>
          <a:xfrm>
            <a:off x="605017" y="724131"/>
            <a:ext cx="102882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" type="body"/>
          </p:nvPr>
        </p:nvSpPr>
        <p:spPr>
          <a:xfrm>
            <a:off x="605018" y="1825624"/>
            <a:ext cx="10288269" cy="419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50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 column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/>
          <p:nvPr>
            <p:ph type="title"/>
          </p:nvPr>
        </p:nvSpPr>
        <p:spPr>
          <a:xfrm>
            <a:off x="605017" y="724131"/>
            <a:ext cx="102882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" type="body"/>
          </p:nvPr>
        </p:nvSpPr>
        <p:spPr>
          <a:xfrm>
            <a:off x="605018" y="1825625"/>
            <a:ext cx="503046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50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2" type="body"/>
          </p:nvPr>
        </p:nvSpPr>
        <p:spPr>
          <a:xfrm>
            <a:off x="5939018" y="1825625"/>
            <a:ext cx="502384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Font typeface="Arial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800"/>
              <a:buFont typeface="Arial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500"/>
              <a:buFont typeface="Arial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Font typeface="Arial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605017" y="724131"/>
            <a:ext cx="107454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605018" y="1825625"/>
            <a:ext cx="1074878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" name="Google Shape;12;p22"/>
          <p:cNvPicPr preferRelativeResize="0"/>
          <p:nvPr/>
        </p:nvPicPr>
        <p:blipFill rotWithShape="1">
          <a:blip r:embed="rId1">
            <a:alphaModFix/>
          </a:blip>
          <a:srcRect b="0" l="-2335" r="-11650" t="-2253"/>
          <a:stretch/>
        </p:blipFill>
        <p:spPr>
          <a:xfrm>
            <a:off x="10484188" y="5591102"/>
            <a:ext cx="1707811" cy="126689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 txBox="1"/>
          <p:nvPr>
            <p:ph type="title"/>
          </p:nvPr>
        </p:nvSpPr>
        <p:spPr>
          <a:xfrm>
            <a:off x="605017" y="724131"/>
            <a:ext cx="9599039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7" name="Google Shape;107;p35"/>
          <p:cNvSpPr txBox="1"/>
          <p:nvPr>
            <p:ph idx="1" type="body"/>
          </p:nvPr>
        </p:nvSpPr>
        <p:spPr>
          <a:xfrm>
            <a:off x="605018" y="1825625"/>
            <a:ext cx="1074878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D3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MDk6V-B4Qhw" TargetMode="External"/><Relationship Id="rId4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DN5ZcGKwm7U" TargetMode="External"/><Relationship Id="rId4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3iZg1xBW4tA" TargetMode="External"/><Relationship Id="rId4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MDk6V-B4Qhw" TargetMode="External"/><Relationship Id="rId4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youtube.com/watch?v=3iZg1xBW4tA" TargetMode="External"/><Relationship Id="rId4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Relationship Id="rId4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g"/><Relationship Id="rId4" Type="http://schemas.openxmlformats.org/officeDocument/2006/relationships/hyperlink" Target="https://unsplash.com/@joelmott?utm_source=unsplash&amp;utm_medium=referral&amp;utm_content=creditCopyText" TargetMode="External"/><Relationship Id="rId5" Type="http://schemas.openxmlformats.org/officeDocument/2006/relationships/hyperlink" Target="https://unsplash.com/@joelmott?utm_source=unsplash&amp;utm_medium=referral&amp;utm_content=creditCopyText" TargetMode="External"/><Relationship Id="rId6" Type="http://schemas.openxmlformats.org/officeDocument/2006/relationships/hyperlink" Target="https://unsplash.com/photos/standing-and-sitting-of-people-taking-group-photo-O9Ogddfvl-U?utm_source=unsplash&amp;utm_medium=referral&amp;utm_content=creditCopyText" TargetMode="External"/><Relationship Id="rId7" Type="http://schemas.openxmlformats.org/officeDocument/2006/relationships/hyperlink" Target="https://unsplash.com/photos/standing-and-sitting-of-people-taking-group-photo-O9Ogddfvl-U?utm_source=unsplash&amp;utm_medium=referral&amp;utm_content=creditCopyText" TargetMode="External"/><Relationship Id="rId8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8yXva_H4O_c" TargetMode="External"/><Relationship Id="rId4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ocs.google.com/document/d/1hGOH5b1-Q5ohfgTd0GZyG5n5PRQt1PHd9KZsX30kAbY/edit?tab=t.0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 txBox="1"/>
          <p:nvPr/>
        </p:nvSpPr>
        <p:spPr>
          <a:xfrm>
            <a:off x="653240" y="959124"/>
            <a:ext cx="2127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"/>
          <p:cNvSpPr txBox="1"/>
          <p:nvPr/>
        </p:nvSpPr>
        <p:spPr>
          <a:xfrm>
            <a:off x="3114679" y="5319584"/>
            <a:ext cx="163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4d42b2f56_1_33"/>
          <p:cNvSpPr txBox="1"/>
          <p:nvPr>
            <p:ph type="title"/>
          </p:nvPr>
        </p:nvSpPr>
        <p:spPr>
          <a:xfrm>
            <a:off x="605017" y="724131"/>
            <a:ext cx="1028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/>
              <a:t>What’s your Why?</a:t>
            </a:r>
            <a:endParaRPr/>
          </a:p>
        </p:txBody>
      </p:sp>
      <p:sp>
        <p:nvSpPr>
          <p:cNvPr id="193" name="Google Shape;193;g3d4d42b2f56_1_33"/>
          <p:cNvSpPr txBox="1"/>
          <p:nvPr>
            <p:ph idx="1" type="body"/>
          </p:nvPr>
        </p:nvSpPr>
        <p:spPr>
          <a:xfrm>
            <a:off x="605018" y="1825624"/>
            <a:ext cx="1028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Take 5 minutes to reflect on these questions: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Write as many “I believe…” </a:t>
            </a:r>
            <a:r>
              <a:rPr lang="en-US"/>
              <a:t>statements</a:t>
            </a:r>
            <a:r>
              <a:rPr lang="en-US"/>
              <a:t> as possible.  What is your cause?  What are your core beliefs?  What’s important to you?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If you left your job or </a:t>
            </a:r>
            <a:r>
              <a:rPr lang="en-US"/>
              <a:t>community</a:t>
            </a:r>
            <a:r>
              <a:rPr lang="en-US"/>
              <a:t> tomorrow, what is the one thing that you’d be </a:t>
            </a:r>
            <a:r>
              <a:rPr lang="en-US"/>
              <a:t>devastated</a:t>
            </a:r>
            <a:r>
              <a:rPr lang="en-US"/>
              <a:t> to see stop happening in your </a:t>
            </a:r>
            <a:r>
              <a:rPr lang="en-US"/>
              <a:t>absence?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What is the one problem in your community or organization that you can’t help but try to fix, even if it’s not in your job description?</a:t>
            </a:r>
            <a:endParaRPr/>
          </a:p>
        </p:txBody>
      </p:sp>
      <p:pic>
        <p:nvPicPr>
          <p:cNvPr descr="This 5 MINUTE countdown timer is made for professional use and has some minimal sound effects in the last 5 seconds." id="194" name="Google Shape;194;g3d4d42b2f56_1_33" title="5 MINUTE TIMER - COUNTDOWN TIMER (MINIMAL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3427" y="227827"/>
            <a:ext cx="3755200" cy="21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d4d42b2f56_1_80"/>
          <p:cNvSpPr txBox="1"/>
          <p:nvPr>
            <p:ph type="title"/>
          </p:nvPr>
        </p:nvSpPr>
        <p:spPr>
          <a:xfrm>
            <a:off x="605017" y="724131"/>
            <a:ext cx="1028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/>
              <a:t>What’s your Why?</a:t>
            </a:r>
            <a:endParaRPr/>
          </a:p>
        </p:txBody>
      </p:sp>
      <p:sp>
        <p:nvSpPr>
          <p:cNvPr id="201" name="Google Shape;201;g3d4d42b2f56_1_80"/>
          <p:cNvSpPr txBox="1"/>
          <p:nvPr>
            <p:ph idx="1" type="body"/>
          </p:nvPr>
        </p:nvSpPr>
        <p:spPr>
          <a:xfrm>
            <a:off x="605018" y="1825624"/>
            <a:ext cx="1028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 a different partner, share for </a:t>
            </a:r>
            <a:r>
              <a:rPr b="1" lang="en-US"/>
              <a:t>three</a:t>
            </a:r>
            <a:r>
              <a:rPr b="1" lang="en-US"/>
              <a:t> minutes each</a:t>
            </a:r>
            <a:r>
              <a:rPr lang="en-US"/>
              <a:t> with your responses from the last activity.  (You’ll have two minutes to chat after both of you have gone!)</a:t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also use this prompt when sharing with your partner.:</a:t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“I do this….. SO THAT…..”</a:t>
            </a:r>
            <a:endParaRPr/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his is a 3 minutes countdown timer with no extra stuff, suitable for professional use." id="202" name="Google Shape;202;g3d4d42b2f56_1_80" title="3 Minute Countdown timer (Minimal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6450" y="4093350"/>
            <a:ext cx="4143375" cy="233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2 minute countdown timer is made for professional use and has some minimal sound effects in the last 5 seconds" id="208" name="Google Shape;208;g3de8bac64da_0_1" title="2 MINUTE TIMER - COUNTDOWN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8225" y="1292750"/>
            <a:ext cx="7595550" cy="42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d4d42b2f56_1_99"/>
          <p:cNvSpPr txBox="1"/>
          <p:nvPr>
            <p:ph type="title"/>
          </p:nvPr>
        </p:nvSpPr>
        <p:spPr>
          <a:xfrm>
            <a:off x="605017" y="724131"/>
            <a:ext cx="1028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/>
              <a:t>What’s your Why?</a:t>
            </a:r>
            <a:endParaRPr/>
          </a:p>
        </p:txBody>
      </p:sp>
      <p:sp>
        <p:nvSpPr>
          <p:cNvPr id="215" name="Google Shape;215;g3d4d42b2f56_1_99"/>
          <p:cNvSpPr txBox="1"/>
          <p:nvPr>
            <p:ph idx="1" type="body"/>
          </p:nvPr>
        </p:nvSpPr>
        <p:spPr>
          <a:xfrm>
            <a:off x="605018" y="1825624"/>
            <a:ext cx="1028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Please share your WHY with the whole group as if we are the EXACT audience that needs to hear it!</a:t>
            </a:r>
            <a:endParaRPr/>
          </a:p>
        </p:txBody>
      </p:sp>
      <p:pic>
        <p:nvPicPr>
          <p:cNvPr descr="This 5 MINUTE countdown timer is made for professional use and has some minimal sound effects in the last 5 seconds." id="216" name="Google Shape;216;g3d4d42b2f56_1_99" title="5 MINUTE TIMER - COUNTDOWN TIMER (MINIMAL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7374" y="3140300"/>
            <a:ext cx="4772550" cy="26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d4d42b2f56_1_105"/>
          <p:cNvSpPr txBox="1"/>
          <p:nvPr>
            <p:ph type="title"/>
          </p:nvPr>
        </p:nvSpPr>
        <p:spPr>
          <a:xfrm>
            <a:off x="334591" y="742061"/>
            <a:ext cx="3843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TAKEAWAYS</a:t>
            </a:r>
            <a:endParaRPr/>
          </a:p>
        </p:txBody>
      </p:sp>
      <p:sp>
        <p:nvSpPr>
          <p:cNvPr id="223" name="Google Shape;223;g3d4d42b2f56_1_105"/>
          <p:cNvSpPr txBox="1"/>
          <p:nvPr/>
        </p:nvSpPr>
        <p:spPr>
          <a:xfrm>
            <a:off x="4177553" y="1681163"/>
            <a:ext cx="67854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What was that like?</a:t>
            </a:r>
            <a:endParaRPr>
              <a:solidFill>
                <a:schemeClr val="dk1"/>
              </a:solidFill>
            </a:endParaRPr>
          </a:p>
          <a:p>
            <a:pPr indent="-514350" lvl="0" marL="5143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How is it helpful to understand your WHY?</a:t>
            </a:r>
            <a:endParaRPr>
              <a:solidFill>
                <a:schemeClr val="dk1"/>
              </a:solidFill>
            </a:endParaRPr>
          </a:p>
          <a:p>
            <a:pPr indent="-514350" lvl="0" marL="5143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How was it helpful to hear and understand others’ WHYs?</a:t>
            </a:r>
            <a:endParaRPr b="1" sz="2800">
              <a:solidFill>
                <a:schemeClr val="accent6"/>
              </a:solidFill>
            </a:endParaRPr>
          </a:p>
          <a:p>
            <a:pPr indent="-406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Where would it be helpful for others in your community to hear their own and others’ WHYs?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4d42b2f56_1_72"/>
          <p:cNvSpPr txBox="1"/>
          <p:nvPr>
            <p:ph type="ctrTitle"/>
          </p:nvPr>
        </p:nvSpPr>
        <p:spPr>
          <a:xfrm>
            <a:off x="2033562" y="2072158"/>
            <a:ext cx="8124900" cy="18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/>
              <a:t>Your WHY can be support for you when things get challenging.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de8bac64da_0_6"/>
          <p:cNvSpPr txBox="1"/>
          <p:nvPr>
            <p:ph type="ctrTitle"/>
          </p:nvPr>
        </p:nvSpPr>
        <p:spPr>
          <a:xfrm>
            <a:off x="6472250" y="603325"/>
            <a:ext cx="5637600" cy="18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/>
              <a:t>Asset Based Community Development</a:t>
            </a:r>
            <a:endParaRPr sz="4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sz="4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sz="4400"/>
          </a:p>
        </p:txBody>
      </p:sp>
      <p:pic>
        <p:nvPicPr>
          <p:cNvPr id="236" name="Google Shape;236;g3de8bac64da_0_6" title="1-1.jpe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025" l="0" r="0" t="6016"/>
          <a:stretch/>
        </p:blipFill>
        <p:spPr>
          <a:xfrm>
            <a:off x="381650" y="-50650"/>
            <a:ext cx="5820900" cy="68580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237" name="Google Shape;237;g3de8bac64da_0_6"/>
          <p:cNvSpPr txBox="1"/>
          <p:nvPr/>
        </p:nvSpPr>
        <p:spPr>
          <a:xfrm>
            <a:off x="1059023" y="5011982"/>
            <a:ext cx="163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3de8bac64da_0_6"/>
          <p:cNvSpPr txBox="1"/>
          <p:nvPr/>
        </p:nvSpPr>
        <p:spPr>
          <a:xfrm>
            <a:off x="5403925" y="4688225"/>
            <a:ext cx="5729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239" name="Google Shape;239;g3de8bac64da_0_6" title="Screen Shot 2026-04-15 at 6.13.27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2425" y="4281525"/>
            <a:ext cx="1872402" cy="190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3de8bac64da_0_6"/>
          <p:cNvSpPr txBox="1"/>
          <p:nvPr/>
        </p:nvSpPr>
        <p:spPr>
          <a:xfrm>
            <a:off x="6013825" y="3284525"/>
            <a:ext cx="5484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</a:rPr>
              <a:t>Guiding Beliefs: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"/>
          <p:cNvSpPr txBox="1"/>
          <p:nvPr>
            <p:ph idx="4294967295" type="ctrTitle"/>
          </p:nvPr>
        </p:nvSpPr>
        <p:spPr>
          <a:xfrm>
            <a:off x="0" y="3257550"/>
            <a:ext cx="5110163" cy="1876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None/>
            </a:pPr>
            <a:r>
              <a:rPr b="1" i="0" lang="en-US" sz="4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Use this slide to break up content and add an important point.</a:t>
            </a:r>
            <a:endParaRPr/>
          </a:p>
        </p:txBody>
      </p:sp>
      <p:pic>
        <p:nvPicPr>
          <p:cNvPr id="247" name="Google Shape;247;p18" title="social-media-entertainment-lifestyle-graphic-concept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6805" l="0" r="0" t="1679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8"/>
          <p:cNvSpPr/>
          <p:nvPr/>
        </p:nvSpPr>
        <p:spPr>
          <a:xfrm>
            <a:off x="6201030" y="97650"/>
            <a:ext cx="5866200" cy="6858000"/>
          </a:xfrm>
          <a:prstGeom prst="parallelogram">
            <a:avLst>
              <a:gd fmla="val 25000" name="adj"/>
            </a:avLst>
          </a:prstGeom>
          <a:solidFill>
            <a:srgbClr val="00ACD3">
              <a:alpha val="756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8"/>
          <p:cNvSpPr txBox="1"/>
          <p:nvPr/>
        </p:nvSpPr>
        <p:spPr>
          <a:xfrm>
            <a:off x="7865900" y="506550"/>
            <a:ext cx="4479600" cy="29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Head (Knowledge):</a:t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Do you have knowledge or education on a particular topic?</a:t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8"/>
          <p:cNvSpPr txBox="1"/>
          <p:nvPr/>
        </p:nvSpPr>
        <p:spPr>
          <a:xfrm>
            <a:off x="6825450" y="3865700"/>
            <a:ext cx="4479600" cy="28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This includes learning, organizational capacity and skills related to thinking and planning</a:t>
            </a:r>
            <a:endParaRPr b="1"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d4d42b2f56_1_150"/>
          <p:cNvSpPr txBox="1"/>
          <p:nvPr>
            <p:ph idx="4294967295" type="ctrTitle"/>
          </p:nvPr>
        </p:nvSpPr>
        <p:spPr>
          <a:xfrm>
            <a:off x="0" y="3257550"/>
            <a:ext cx="5110200" cy="18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None/>
            </a:pPr>
            <a:r>
              <a:rPr b="1" i="0" lang="en-US" sz="4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Use this slide to break up content and add an important point.</a:t>
            </a:r>
            <a:endParaRPr/>
          </a:p>
        </p:txBody>
      </p:sp>
      <p:pic>
        <p:nvPicPr>
          <p:cNvPr id="257" name="Google Shape;257;g3d4d42b2f56_1_150" title="three-students-working-home-task-together-sitting-cafe-making-research-browsing-internet-using-wi-fi-touch-pad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07" l="0" r="0" t="7798"/>
          <a:stretch/>
        </p:blipFill>
        <p:spPr>
          <a:xfrm>
            <a:off x="0" y="-43425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d4d42b2f56_1_150"/>
          <p:cNvSpPr/>
          <p:nvPr/>
        </p:nvSpPr>
        <p:spPr>
          <a:xfrm>
            <a:off x="6446274" y="0"/>
            <a:ext cx="5866200" cy="6858000"/>
          </a:xfrm>
          <a:prstGeom prst="parallelogram">
            <a:avLst>
              <a:gd fmla="val 25000" name="adj"/>
            </a:avLst>
          </a:prstGeom>
          <a:solidFill>
            <a:schemeClr val="accent6">
              <a:alpha val="8039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d4d42b2f56_1_150"/>
          <p:cNvSpPr txBox="1"/>
          <p:nvPr/>
        </p:nvSpPr>
        <p:spPr>
          <a:xfrm>
            <a:off x="7713500" y="354150"/>
            <a:ext cx="4479600" cy="29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Hands (Skills):</a:t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What skills do you </a:t>
            </a:r>
            <a:r>
              <a:rPr b="1" lang="en-US" sz="3200">
                <a:solidFill>
                  <a:schemeClr val="lt1"/>
                </a:solidFill>
              </a:rPr>
              <a:t>possess</a:t>
            </a:r>
            <a:r>
              <a:rPr b="1" lang="en-US" sz="3200">
                <a:solidFill>
                  <a:schemeClr val="lt1"/>
                </a:solidFill>
              </a:rPr>
              <a:t> that you would enjoy sharing with the </a:t>
            </a:r>
            <a:r>
              <a:rPr b="1" lang="en-US" sz="3200">
                <a:solidFill>
                  <a:schemeClr val="lt1"/>
                </a:solidFill>
              </a:rPr>
              <a:t>community</a:t>
            </a:r>
            <a:r>
              <a:rPr b="1" lang="en-US" sz="3200">
                <a:solidFill>
                  <a:schemeClr val="lt1"/>
                </a:solidFill>
              </a:rPr>
              <a:t> or teaching others?</a:t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3d4d42b2f56_1_150"/>
          <p:cNvSpPr txBox="1"/>
          <p:nvPr/>
        </p:nvSpPr>
        <p:spPr>
          <a:xfrm>
            <a:off x="7010625" y="3603625"/>
            <a:ext cx="4296300" cy="29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This includes physical gifts, talents, and abilities!</a:t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4d42b2f56_1_165"/>
          <p:cNvSpPr txBox="1"/>
          <p:nvPr/>
        </p:nvSpPr>
        <p:spPr>
          <a:xfrm>
            <a:off x="7540350" y="506550"/>
            <a:ext cx="4479600" cy="29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Heart (Passions):</a:t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What do you care about that has the power to stir you to action?</a:t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d4d42b2f56_1_165"/>
          <p:cNvSpPr txBox="1"/>
          <p:nvPr/>
        </p:nvSpPr>
        <p:spPr>
          <a:xfrm>
            <a:off x="6825450" y="3865700"/>
            <a:ext cx="4479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</p:txBody>
      </p:sp>
      <p:pic>
        <p:nvPicPr>
          <p:cNvPr id="268" name="Google Shape;268;g3d4d42b2f56_1_165" title="Screen Shot 2026-04-11 at 12.49.2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32627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d4d42b2f56_1_165"/>
          <p:cNvSpPr/>
          <p:nvPr/>
        </p:nvSpPr>
        <p:spPr>
          <a:xfrm>
            <a:off x="6211880" y="0"/>
            <a:ext cx="5866200" cy="6858000"/>
          </a:xfrm>
          <a:prstGeom prst="parallelogram">
            <a:avLst>
              <a:gd fmla="val 25000" name="adj"/>
            </a:avLst>
          </a:prstGeom>
          <a:solidFill>
            <a:srgbClr val="00ACD3">
              <a:alpha val="756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Heart </a:t>
            </a:r>
            <a:r>
              <a:rPr b="1" lang="en-US" sz="3200">
                <a:solidFill>
                  <a:schemeClr val="lt1"/>
                </a:solidFill>
              </a:rPr>
              <a:t>(Passions):</a:t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What do you care about that has the power to stir you to action?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/>
          <p:nvPr>
            <p:ph type="ctrTitle"/>
          </p:nvPr>
        </p:nvSpPr>
        <p:spPr>
          <a:xfrm>
            <a:off x="3769451" y="2339588"/>
            <a:ext cx="8004600" cy="123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Arial"/>
              <a:buNone/>
            </a:pPr>
            <a:r>
              <a:rPr lang="en-US"/>
              <a:t>Vivian Best</a:t>
            </a:r>
            <a:endParaRPr/>
          </a:p>
        </p:txBody>
      </p:sp>
      <p:sp>
        <p:nvSpPr>
          <p:cNvPr id="127" name="Google Shape;127;p2"/>
          <p:cNvSpPr txBox="1"/>
          <p:nvPr>
            <p:ph idx="1" type="body"/>
          </p:nvPr>
        </p:nvSpPr>
        <p:spPr>
          <a:xfrm>
            <a:off x="3772626" y="3618290"/>
            <a:ext cx="8039160" cy="920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50"/>
              <a:buNone/>
            </a:pPr>
            <a:r>
              <a:rPr lang="en-US"/>
              <a:t>Educator and Community Weaver,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50"/>
              <a:buNone/>
            </a:pPr>
            <a:r>
              <a:rPr lang="en-US"/>
              <a:t>Weave: The Social Fabric Project</a:t>
            </a:r>
            <a:endParaRPr/>
          </a:p>
        </p:txBody>
      </p:sp>
      <p:sp>
        <p:nvSpPr>
          <p:cNvPr id="128" name="Google Shape;128;p2"/>
          <p:cNvSpPr txBox="1"/>
          <p:nvPr>
            <p:ph idx="2" type="body"/>
          </p:nvPr>
        </p:nvSpPr>
        <p:spPr>
          <a:xfrm>
            <a:off x="4605050" y="696266"/>
            <a:ext cx="7167341" cy="1875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5"/>
                </a:solidFill>
              </a:rPr>
              <a:t>UNLEASHING THE WEAVER IN YOU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29" name="Google Shape;129;p2" title="New Weave Log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7303" y="5625375"/>
            <a:ext cx="2137150" cy="101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/>
          <p:nvPr>
            <p:ph idx="4294967295" type="ctrTitle"/>
          </p:nvPr>
        </p:nvSpPr>
        <p:spPr>
          <a:xfrm>
            <a:off x="0" y="3257550"/>
            <a:ext cx="5110163" cy="1876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None/>
            </a:pPr>
            <a:r>
              <a:rPr b="1" i="0" lang="en-US" sz="4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Use this slide to break up content and add an important point.</a:t>
            </a:r>
            <a:endParaRPr/>
          </a:p>
        </p:txBody>
      </p:sp>
      <p:pic>
        <p:nvPicPr>
          <p:cNvPr id="276" name="Google Shape;276;p19" title="IMG_4424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95" l="0" r="0" t="12503"/>
          <a:stretch/>
        </p:blipFill>
        <p:spPr>
          <a:xfrm>
            <a:off x="0" y="-4565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9"/>
          <p:cNvSpPr/>
          <p:nvPr/>
        </p:nvSpPr>
        <p:spPr>
          <a:xfrm>
            <a:off x="6326874" y="0"/>
            <a:ext cx="5866230" cy="6858000"/>
          </a:xfrm>
          <a:prstGeom prst="parallelogram">
            <a:avLst>
              <a:gd fmla="val 24777" name="adj"/>
            </a:avLst>
          </a:prstGeom>
          <a:solidFill>
            <a:schemeClr val="accent6">
              <a:alpha val="8039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9"/>
          <p:cNvSpPr txBox="1"/>
          <p:nvPr/>
        </p:nvSpPr>
        <p:spPr>
          <a:xfrm>
            <a:off x="7671850" y="354150"/>
            <a:ext cx="4145100" cy="29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Human Connection (relationships)</a:t>
            </a:r>
            <a:r>
              <a:rPr b="1" lang="en-US" sz="3200">
                <a:solidFill>
                  <a:schemeClr val="lt1"/>
                </a:solidFill>
              </a:rPr>
              <a:t>:</a:t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How are you good with connecting with people or connecting people with other people?</a:t>
            </a:r>
            <a:endParaRPr/>
          </a:p>
        </p:txBody>
      </p:sp>
      <p:sp>
        <p:nvSpPr>
          <p:cNvPr id="279" name="Google Shape;279;p19"/>
          <p:cNvSpPr txBox="1"/>
          <p:nvPr/>
        </p:nvSpPr>
        <p:spPr>
          <a:xfrm>
            <a:off x="6793563" y="4667050"/>
            <a:ext cx="4479600" cy="29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What do you do to stay connected to your community?</a:t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d4d42b2f56_1_140"/>
          <p:cNvSpPr txBox="1"/>
          <p:nvPr>
            <p:ph type="title"/>
          </p:nvPr>
        </p:nvSpPr>
        <p:spPr>
          <a:xfrm>
            <a:off x="605017" y="724131"/>
            <a:ext cx="1028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/>
              <a:t>Gift Categories:</a:t>
            </a:r>
            <a:endParaRPr/>
          </a:p>
        </p:txBody>
      </p:sp>
      <p:sp>
        <p:nvSpPr>
          <p:cNvPr id="286" name="Google Shape;286;g3d4d42b2f56_1_140"/>
          <p:cNvSpPr txBox="1"/>
          <p:nvPr>
            <p:ph idx="1" type="body"/>
          </p:nvPr>
        </p:nvSpPr>
        <p:spPr>
          <a:xfrm>
            <a:off x="605018" y="1825624"/>
            <a:ext cx="1028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D3"/>
              </a:buClr>
              <a:buSzPts val="2100"/>
              <a:buChar char="•"/>
            </a:pPr>
            <a:r>
              <a:rPr lang="en-US"/>
              <a:t>Head (knowledge): Do you have knowledge or education on a particular topic?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Char char="•"/>
            </a:pPr>
            <a:r>
              <a:rPr lang="en-US"/>
              <a:t>Hands (skills): What skills do you possess that you would enjoy sharing with the community or teaching others?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D3"/>
              </a:buClr>
              <a:buSzPts val="2100"/>
              <a:buChar char="•"/>
            </a:pPr>
            <a:r>
              <a:rPr lang="en-US"/>
              <a:t>Heart (passions): What do you care about passionately that has the power to stir you to action?</a:t>
            </a:r>
            <a:endParaRPr/>
          </a:p>
          <a:p>
            <a:pPr indent="-228600" lvl="0" marL="228600" rtl="0" algn="l"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Human connection (relationships):  How are you good at connecting with people or connecting people with other people?  What are the things you do to stay connected to your community?</a:t>
            </a:r>
            <a:endParaRPr/>
          </a:p>
        </p:txBody>
      </p:sp>
      <p:sp>
        <p:nvSpPr>
          <p:cNvPr id="287" name="Google Shape;287;g3d4d42b2f56_1_140"/>
          <p:cNvSpPr txBox="1"/>
          <p:nvPr/>
        </p:nvSpPr>
        <p:spPr>
          <a:xfrm>
            <a:off x="731075" y="5815300"/>
            <a:ext cx="87522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6"/>
                </a:solidFill>
              </a:rPr>
              <a:t>Take 5 minutes to list your gifts.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d4d42b2f56_1_178"/>
          <p:cNvSpPr txBox="1"/>
          <p:nvPr>
            <p:ph type="title"/>
          </p:nvPr>
        </p:nvSpPr>
        <p:spPr>
          <a:xfrm>
            <a:off x="605017" y="724131"/>
            <a:ext cx="1028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/>
              <a:t>Gift Categories:</a:t>
            </a:r>
            <a:endParaRPr/>
          </a:p>
        </p:txBody>
      </p:sp>
      <p:sp>
        <p:nvSpPr>
          <p:cNvPr id="294" name="Google Shape;294;g3d4d42b2f56_1_178"/>
          <p:cNvSpPr txBox="1"/>
          <p:nvPr>
            <p:ph idx="1" type="body"/>
          </p:nvPr>
        </p:nvSpPr>
        <p:spPr>
          <a:xfrm>
            <a:off x="605018" y="1825624"/>
            <a:ext cx="1028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With a different partner, share for </a:t>
            </a:r>
            <a:r>
              <a:rPr b="1" lang="en-US"/>
              <a:t>two minutes each</a:t>
            </a:r>
            <a:r>
              <a:rPr lang="en-US"/>
              <a:t> about your responses from the last activity.  (You’ll have a minute to chat after both of you have gone!)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his 2 minute countdown timer is made for professional use and has some minimal sound effects in the last 5 seconds" id="295" name="Google Shape;295;g3d4d42b2f56_1_178" title="2 MINUTE TIMER - COUNTDOWN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7350" y="3285500"/>
            <a:ext cx="4868150" cy="27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d4d42b2f56_1_186"/>
          <p:cNvSpPr txBox="1"/>
          <p:nvPr>
            <p:ph type="title"/>
          </p:nvPr>
        </p:nvSpPr>
        <p:spPr>
          <a:xfrm>
            <a:off x="334591" y="742061"/>
            <a:ext cx="3843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TAKEAWAYS</a:t>
            </a:r>
            <a:endParaRPr/>
          </a:p>
        </p:txBody>
      </p:sp>
      <p:sp>
        <p:nvSpPr>
          <p:cNvPr id="302" name="Google Shape;302;g3d4d42b2f56_1_186"/>
          <p:cNvSpPr txBox="1"/>
          <p:nvPr/>
        </p:nvSpPr>
        <p:spPr>
          <a:xfrm>
            <a:off x="4477578" y="652463"/>
            <a:ext cx="67854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What was that like?  What did you notice?  </a:t>
            </a:r>
            <a:endParaRPr>
              <a:solidFill>
                <a:schemeClr val="dk1"/>
              </a:solidFill>
            </a:endParaRPr>
          </a:p>
          <a:p>
            <a:pPr indent="-514350" lvl="0" marL="5143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How is it helpful to understand your gifts?  </a:t>
            </a:r>
            <a:r>
              <a:rPr b="1" lang="en-US" sz="2800">
                <a:solidFill>
                  <a:schemeClr val="accent6"/>
                </a:solidFill>
              </a:rPr>
              <a:t>Share about a gift in  yourself that you may have taken for granted.</a:t>
            </a:r>
            <a:endParaRPr>
              <a:solidFill>
                <a:schemeClr val="dk1"/>
              </a:solidFill>
            </a:endParaRPr>
          </a:p>
          <a:p>
            <a:pPr indent="-514350" lvl="0" marL="5143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How was it helpful to hear and reflect on others’ gifts?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d4d42b2f56_1_192"/>
          <p:cNvSpPr txBox="1"/>
          <p:nvPr>
            <p:ph type="ctrTitle"/>
          </p:nvPr>
        </p:nvSpPr>
        <p:spPr>
          <a:xfrm>
            <a:off x="2033562" y="1298533"/>
            <a:ext cx="8124900" cy="18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/>
              <a:t>After the conference, you may want to write a note and acknowledge someone whose gifts </a:t>
            </a:r>
            <a:r>
              <a:rPr lang="en-US"/>
              <a:t>have</a:t>
            </a:r>
            <a:r>
              <a:rPr lang="en-US"/>
              <a:t> touched you recently!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d4d42b2f56_1_202"/>
          <p:cNvSpPr txBox="1"/>
          <p:nvPr>
            <p:ph type="title"/>
          </p:nvPr>
        </p:nvSpPr>
        <p:spPr>
          <a:xfrm>
            <a:off x="341132" y="736052"/>
            <a:ext cx="3702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300"/>
              <a:t>TAKEAWAYS</a:t>
            </a:r>
            <a:endParaRPr sz="4300"/>
          </a:p>
        </p:txBody>
      </p:sp>
      <p:sp>
        <p:nvSpPr>
          <p:cNvPr id="315" name="Google Shape;315;g3d4d42b2f56_1_202"/>
          <p:cNvSpPr txBox="1"/>
          <p:nvPr/>
        </p:nvSpPr>
        <p:spPr>
          <a:xfrm>
            <a:off x="4255878" y="936913"/>
            <a:ext cx="67854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TR"/>
              <a:buChar char="+"/>
            </a:pPr>
            <a:r>
              <a:rPr lang="en-US" sz="1000">
                <a:solidFill>
                  <a:srgbClr val="0000FF"/>
                </a:solidFill>
              </a:rPr>
              <a:t> </a:t>
            </a:r>
            <a:r>
              <a:rPr b="1" lang="en-US" sz="2800">
                <a:solidFill>
                  <a:schemeClr val="accent6"/>
                </a:solidFill>
              </a:rPr>
              <a:t>What would it look like to lift up everyone’s gifts and WHYs?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TR"/>
              <a:buChar char="+"/>
            </a:pPr>
            <a:r>
              <a:rPr b="1" lang="en-US" sz="2800">
                <a:solidFill>
                  <a:schemeClr val="accent6"/>
                </a:solidFill>
              </a:rPr>
              <a:t>What are you taking away from our time together today?  How can you take this into your community?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de709d9b26_0_10"/>
          <p:cNvSpPr txBox="1"/>
          <p:nvPr>
            <p:ph type="ctrTitle"/>
          </p:nvPr>
        </p:nvSpPr>
        <p:spPr>
          <a:xfrm>
            <a:off x="2033562" y="2072158"/>
            <a:ext cx="8124900" cy="18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3500"/>
              <a:t>Connect with weavers and find free resources, courses, and more.</a:t>
            </a:r>
            <a:endParaRPr sz="35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/>
              <a:t>Weaving.Us</a:t>
            </a:r>
            <a:endParaRPr/>
          </a:p>
        </p:txBody>
      </p:sp>
      <p:pic>
        <p:nvPicPr>
          <p:cNvPr id="322" name="Google Shape;322;g3de709d9b26_0_10" title="New Weave Log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428" y="5052900"/>
            <a:ext cx="2137150" cy="10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de709d9b26_0_10" title="Untitled design (4).png"/>
          <p:cNvPicPr preferRelativeResize="0"/>
          <p:nvPr/>
        </p:nvPicPr>
        <p:blipFill rotWithShape="1">
          <a:blip r:embed="rId4">
            <a:alphaModFix/>
          </a:blip>
          <a:srcRect b="10427" l="0" r="0" t="9917"/>
          <a:stretch/>
        </p:blipFill>
        <p:spPr>
          <a:xfrm>
            <a:off x="9097625" y="3992875"/>
            <a:ext cx="2084349" cy="20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1"/>
          <p:cNvSpPr txBox="1"/>
          <p:nvPr/>
        </p:nvSpPr>
        <p:spPr>
          <a:xfrm>
            <a:off x="648116" y="1761422"/>
            <a:ext cx="12310005" cy="98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review this session on the Mobile Event Guide: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Badge 1 with solid fill" id="330" name="Google Shape;330;p21"/>
          <p:cNvSpPr/>
          <p:nvPr/>
        </p:nvSpPr>
        <p:spPr>
          <a:xfrm>
            <a:off x="2959982" y="2854691"/>
            <a:ext cx="576943" cy="576943"/>
          </a:xfrm>
          <a:prstGeom prst="rect">
            <a:avLst/>
          </a:prstGeom>
          <a:noFill/>
          <a:ln>
            <a:noFill/>
          </a:ln>
        </p:spPr>
      </p:sp>
      <p:sp>
        <p:nvSpPr>
          <p:cNvPr descr="Badge with solid fill" id="331" name="Google Shape;331;p21"/>
          <p:cNvSpPr/>
          <p:nvPr/>
        </p:nvSpPr>
        <p:spPr>
          <a:xfrm>
            <a:off x="2959982" y="3606455"/>
            <a:ext cx="576943" cy="576943"/>
          </a:xfrm>
          <a:prstGeom prst="rect">
            <a:avLst/>
          </a:prstGeom>
          <a:noFill/>
          <a:ln>
            <a:noFill/>
          </a:ln>
        </p:spPr>
      </p:sp>
      <p:sp>
        <p:nvSpPr>
          <p:cNvPr descr="Badge 3 with solid fill" id="332" name="Google Shape;332;p21"/>
          <p:cNvSpPr/>
          <p:nvPr/>
        </p:nvSpPr>
        <p:spPr>
          <a:xfrm>
            <a:off x="2959982" y="4367970"/>
            <a:ext cx="576943" cy="576943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21"/>
          <p:cNvSpPr txBox="1"/>
          <p:nvPr/>
        </p:nvSpPr>
        <p:spPr>
          <a:xfrm>
            <a:off x="492369" y="6169092"/>
            <a:ext cx="1094822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help?  </a:t>
            </a:r>
            <a:r>
              <a:rPr b="1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your conference program or a volunteer for assistance.</a:t>
            </a:r>
            <a:endParaRPr/>
          </a:p>
        </p:txBody>
      </p:sp>
      <p:sp>
        <p:nvSpPr>
          <p:cNvPr id="334" name="Google Shape;334;p21"/>
          <p:cNvSpPr txBox="1"/>
          <p:nvPr/>
        </p:nvSpPr>
        <p:spPr>
          <a:xfrm>
            <a:off x="3416122" y="2852229"/>
            <a:ext cx="8311979" cy="3352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C34D"/>
              </a:buClr>
              <a:buSzPts val="2800"/>
              <a:buFont typeface="NT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Download the “Main Street Now 2026” app </a:t>
            </a:r>
            <a:endParaRPr/>
          </a:p>
          <a:p>
            <a:pPr indent="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7A88F"/>
              </a:buClr>
              <a:buSzPts val="2100"/>
              <a:buFont typeface="NT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Locate this session and scroll to </a:t>
            </a:r>
            <a:b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“Session Feedback”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EC34D"/>
              </a:buClr>
              <a:buSzPts val="2800"/>
              <a:buFont typeface="NT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your review</a:t>
            </a:r>
            <a:endParaRPr/>
          </a:p>
        </p:txBody>
      </p:sp>
      <p:pic>
        <p:nvPicPr>
          <p:cNvPr id="335" name="Google Shape;33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662" y="656491"/>
            <a:ext cx="8710652" cy="68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de709d9b26_0_4"/>
          <p:cNvSpPr txBox="1"/>
          <p:nvPr>
            <p:ph type="title"/>
          </p:nvPr>
        </p:nvSpPr>
        <p:spPr>
          <a:xfrm>
            <a:off x="603524" y="724125"/>
            <a:ext cx="3313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CLOSING</a:t>
            </a:r>
            <a:endParaRPr/>
          </a:p>
        </p:txBody>
      </p:sp>
      <p:sp>
        <p:nvSpPr>
          <p:cNvPr id="342" name="Google Shape;342;g3de709d9b26_0_4"/>
          <p:cNvSpPr txBox="1"/>
          <p:nvPr/>
        </p:nvSpPr>
        <p:spPr>
          <a:xfrm>
            <a:off x="4039800" y="936925"/>
            <a:ext cx="76401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085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TR"/>
              <a:buChar char="+"/>
            </a:pPr>
            <a:r>
              <a:rPr b="1" lang="en-US" sz="2800">
                <a:solidFill>
                  <a:schemeClr val="accent6"/>
                </a:solidFill>
              </a:rPr>
              <a:t>Main Street Survey 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TR"/>
              <a:buChar char="+"/>
            </a:pPr>
            <a:r>
              <a:rPr b="1" lang="en-US" sz="2800">
                <a:solidFill>
                  <a:schemeClr val="accent6"/>
                </a:solidFill>
              </a:rPr>
              <a:t>Closing poem by Lucy Dubose</a:t>
            </a:r>
            <a:endParaRPr b="1" sz="28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6"/>
                </a:solidFill>
              </a:rPr>
              <a:t>Something from above, </a:t>
            </a:r>
            <a:endParaRPr b="1" sz="28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6"/>
                </a:solidFill>
              </a:rPr>
              <a:t>      and something from below, beckons me</a:t>
            </a:r>
            <a:endParaRPr b="1" sz="28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6"/>
                </a:solidFill>
              </a:rPr>
              <a:t>To befriend myself, all others, and the earth.</a:t>
            </a:r>
            <a:endParaRPr b="1" sz="28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"/>
          <p:cNvSpPr txBox="1"/>
          <p:nvPr>
            <p:ph idx="1" type="body"/>
          </p:nvPr>
        </p:nvSpPr>
        <p:spPr>
          <a:xfrm>
            <a:off x="6105159" y="2393510"/>
            <a:ext cx="5253037" cy="863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Vivian Best</a:t>
            </a:r>
            <a:endParaRPr/>
          </a:p>
        </p:txBody>
      </p:sp>
      <p:sp>
        <p:nvSpPr>
          <p:cNvPr id="349" name="Google Shape;349;p20"/>
          <p:cNvSpPr txBox="1"/>
          <p:nvPr>
            <p:ph idx="2" type="body"/>
          </p:nvPr>
        </p:nvSpPr>
        <p:spPr>
          <a:xfrm>
            <a:off x="4254223" y="3142875"/>
            <a:ext cx="71115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Educator and Community Weaver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  Cultivatingpossibilities@gmail.com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/>
              <a:t>Weave: The Social Fabric Project</a:t>
            </a:r>
            <a:br>
              <a:rPr lang="en-US"/>
            </a:br>
            <a:r>
              <a:rPr lang="en-US"/>
              <a:t>  Weaving.Us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4d42b2f56_1_14"/>
          <p:cNvSpPr txBox="1"/>
          <p:nvPr>
            <p:ph type="ctrTitle"/>
          </p:nvPr>
        </p:nvSpPr>
        <p:spPr>
          <a:xfrm>
            <a:off x="6436659" y="2176746"/>
            <a:ext cx="4993200" cy="18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/>
              <a:t>Weaving Trust and Connection on Main Streets</a:t>
            </a:r>
            <a:endParaRPr sz="4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sz="4400"/>
          </a:p>
        </p:txBody>
      </p:sp>
      <p:pic>
        <p:nvPicPr>
          <p:cNvPr id="136" name="Google Shape;136;g3d4d42b2f56_1_14" title="joel-mott-O9Ogddfvl-U-unsplash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1592" r="21586" t="0"/>
          <a:stretch/>
        </p:blipFill>
        <p:spPr>
          <a:xfrm>
            <a:off x="437375" y="0"/>
            <a:ext cx="5820900" cy="68580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137" name="Google Shape;137;g3d4d42b2f56_1_14"/>
          <p:cNvSpPr txBox="1"/>
          <p:nvPr/>
        </p:nvSpPr>
        <p:spPr>
          <a:xfrm>
            <a:off x="1059023" y="5011982"/>
            <a:ext cx="163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3d4d42b2f56_1_14"/>
          <p:cNvSpPr txBox="1"/>
          <p:nvPr/>
        </p:nvSpPr>
        <p:spPr>
          <a:xfrm>
            <a:off x="2635875" y="65040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Photo by</a:t>
            </a:r>
            <a:r>
              <a:rPr lang="en-US" sz="110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11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Joel Mott</a:t>
            </a:r>
            <a:r>
              <a:rPr lang="en-US" sz="1100">
                <a:solidFill>
                  <a:schemeClr val="lt1"/>
                </a:solidFill>
              </a:rPr>
              <a:t> on</a:t>
            </a:r>
            <a:r>
              <a:rPr lang="en-US" sz="1100">
                <a:solidFill>
                  <a:schemeClr val="l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1100" u="sng">
                <a:solidFill>
                  <a:schemeClr val="l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9" name="Google Shape;139;g3d4d42b2f56_1_14" title="New Weave Logo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27303" y="5625375"/>
            <a:ext cx="2137150" cy="101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>
            <p:ph type="title"/>
          </p:nvPr>
        </p:nvSpPr>
        <p:spPr>
          <a:xfrm>
            <a:off x="603532" y="724131"/>
            <a:ext cx="283891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46" name="Google Shape;146;p7"/>
          <p:cNvSpPr txBox="1"/>
          <p:nvPr/>
        </p:nvSpPr>
        <p:spPr>
          <a:xfrm>
            <a:off x="4177553" y="1681163"/>
            <a:ext cx="6785308" cy="3787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TR"/>
              <a:buChar char="+"/>
            </a:pPr>
            <a:r>
              <a:rPr b="1" lang="en-US" sz="2800">
                <a:solidFill>
                  <a:schemeClr val="accent6"/>
                </a:solidFill>
              </a:rPr>
              <a:t>Weaving Trust and Connection on Main Streets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TR"/>
              <a:buChar char="+"/>
            </a:pPr>
            <a:r>
              <a:rPr b="1" lang="en-US" sz="2800">
                <a:solidFill>
                  <a:schemeClr val="accent6"/>
                </a:solidFill>
              </a:rPr>
              <a:t>Vulnerability and Active Listening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TR"/>
              <a:buChar char="+"/>
            </a:pPr>
            <a:r>
              <a:rPr b="1" lang="en-US" sz="2800">
                <a:solidFill>
                  <a:schemeClr val="accent6"/>
                </a:solidFill>
              </a:rPr>
              <a:t>What’s Your Why?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TR"/>
              <a:buChar char="+"/>
            </a:pPr>
            <a:r>
              <a:rPr b="1" i="0" lang="en-US" sz="2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lang="en-US" sz="2800">
                <a:solidFill>
                  <a:schemeClr val="accent6"/>
                </a:solidFill>
              </a:rPr>
              <a:t>BCD Gifts Inventory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TR"/>
              <a:buChar char="+"/>
            </a:pPr>
            <a:r>
              <a:rPr b="1" lang="en-US" sz="2800">
                <a:solidFill>
                  <a:schemeClr val="accent6"/>
                </a:solidFill>
              </a:rPr>
              <a:t>Reflection/Closing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4371adcde_1_9"/>
          <p:cNvSpPr txBox="1"/>
          <p:nvPr>
            <p:ph type="title"/>
          </p:nvPr>
        </p:nvSpPr>
        <p:spPr>
          <a:xfrm>
            <a:off x="605017" y="724131"/>
            <a:ext cx="1028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/>
              <a:t>Group Agreements</a:t>
            </a:r>
            <a:endParaRPr/>
          </a:p>
        </p:txBody>
      </p:sp>
      <p:sp>
        <p:nvSpPr>
          <p:cNvPr id="153" name="Google Shape;153;g3d4371adcde_1_9"/>
          <p:cNvSpPr txBox="1"/>
          <p:nvPr>
            <p:ph idx="1" type="body"/>
          </p:nvPr>
        </p:nvSpPr>
        <p:spPr>
          <a:xfrm>
            <a:off x="605018" y="1825624"/>
            <a:ext cx="1028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Be present.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Share from the head and the heart.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Keep what is shared in confidence.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Listen deeply.  No cross talk or questions while listening!</a:t>
            </a:r>
            <a:endParaRPr/>
          </a:p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Be curious — don’t advise, consult, solve or judge.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/>
          <p:nvPr>
            <p:ph type="ctrTitle"/>
          </p:nvPr>
        </p:nvSpPr>
        <p:spPr>
          <a:xfrm>
            <a:off x="6436659" y="2176746"/>
            <a:ext cx="4993341" cy="1875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/>
              <a:t>Vulnerability and Active Listening</a:t>
            </a:r>
            <a:endParaRPr sz="4400"/>
          </a:p>
        </p:txBody>
      </p:sp>
      <p:pic>
        <p:nvPicPr>
          <p:cNvPr id="160" name="Google Shape;160;p16" title="Screen Shot 2026-04-08 at 11.01.18 AM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1242" r="21237" t="0"/>
          <a:stretch/>
        </p:blipFill>
        <p:spPr>
          <a:xfrm>
            <a:off x="437375" y="0"/>
            <a:ext cx="5820900" cy="68580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161" name="Google Shape;161;p16"/>
          <p:cNvSpPr txBox="1"/>
          <p:nvPr/>
        </p:nvSpPr>
        <p:spPr>
          <a:xfrm>
            <a:off x="1059023" y="5011982"/>
            <a:ext cx="163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d4d42b2f56_1_21"/>
          <p:cNvSpPr txBox="1"/>
          <p:nvPr>
            <p:ph type="title"/>
          </p:nvPr>
        </p:nvSpPr>
        <p:spPr>
          <a:xfrm>
            <a:off x="605017" y="1081931"/>
            <a:ext cx="1028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None/>
            </a:pPr>
            <a:r>
              <a:rPr lang="en-US"/>
              <a:t>Relational 1:1s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None/>
            </a:pPr>
            <a:r>
              <a:rPr lang="en-US"/>
              <a:t>In pairs, listen to your partner without interruption. Listen for shared values and themes.</a:t>
            </a:r>
            <a:endParaRPr/>
          </a:p>
        </p:txBody>
      </p:sp>
      <p:sp>
        <p:nvSpPr>
          <p:cNvPr id="168" name="Google Shape;168;g3d4d42b2f56_1_21"/>
          <p:cNvSpPr txBox="1"/>
          <p:nvPr>
            <p:ph idx="1" type="body"/>
          </p:nvPr>
        </p:nvSpPr>
        <p:spPr>
          <a:xfrm>
            <a:off x="605023" y="2672450"/>
            <a:ext cx="7153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D3"/>
              </a:buClr>
              <a:buSzPts val="2100"/>
              <a:buChar char="•"/>
            </a:pPr>
            <a:r>
              <a:rPr lang="en-US"/>
              <a:t>What activity do you find yourself losing all track of time while you are doing it?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What talent or skill does it give you the most joy to give or share?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What do others tell you they most appreciate about you as a friend, colleague or family member?</a:t>
            </a:r>
            <a:endParaRPr/>
          </a:p>
        </p:txBody>
      </p:sp>
      <p:pic>
        <p:nvPicPr>
          <p:cNvPr descr="This 4-minute countdown timer is made for professional use and has some minimal sound effects in the last 5 seconds." id="169" name="Google Shape;169;g3d4d42b2f56_1_21" title="4 MINUTE TIMER - COUNTDOWN TIMER (MINIMAL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0729" y="2672441"/>
            <a:ext cx="4621350" cy="259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4d42b2f56_1_86"/>
          <p:cNvSpPr txBox="1"/>
          <p:nvPr>
            <p:ph type="title"/>
          </p:nvPr>
        </p:nvSpPr>
        <p:spPr>
          <a:xfrm>
            <a:off x="334591" y="742061"/>
            <a:ext cx="3843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TAKEAWAYS</a:t>
            </a:r>
            <a:endParaRPr/>
          </a:p>
        </p:txBody>
      </p:sp>
      <p:sp>
        <p:nvSpPr>
          <p:cNvPr id="176" name="Google Shape;176;g3d4d42b2f56_1_86"/>
          <p:cNvSpPr txBox="1"/>
          <p:nvPr/>
        </p:nvSpPr>
        <p:spPr>
          <a:xfrm>
            <a:off x="4177553" y="1681163"/>
            <a:ext cx="67854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What was that like?</a:t>
            </a:r>
            <a:endParaRPr/>
          </a:p>
          <a:p>
            <a:pPr indent="-514350" lvl="0" marL="51435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What made you feel listened to?</a:t>
            </a:r>
            <a:endParaRPr/>
          </a:p>
          <a:p>
            <a:pPr indent="-514350" lvl="0" marL="51435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What values did you share?</a:t>
            </a:r>
            <a:endParaRPr/>
          </a:p>
          <a:p>
            <a:pPr indent="-514350" lvl="0" marL="51435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b="1" lang="en-US" sz="2800">
                <a:solidFill>
                  <a:schemeClr val="accent6"/>
                </a:solidFill>
              </a:rPr>
              <a:t>Can you think of someone who you’d like to </a:t>
            </a:r>
            <a:r>
              <a:rPr b="1" lang="en-US" sz="2800">
                <a:solidFill>
                  <a:schemeClr val="accent6"/>
                </a:solidFill>
              </a:rPr>
              <a:t>learn</a:t>
            </a:r>
            <a:r>
              <a:rPr b="1" lang="en-US" sz="2800">
                <a:solidFill>
                  <a:schemeClr val="accent6"/>
                </a:solidFill>
              </a:rPr>
              <a:t> more about in this format?  Explore </a:t>
            </a:r>
            <a:r>
              <a:rPr b="1" lang="en-US" sz="2800" u="sng">
                <a:solidFill>
                  <a:schemeClr val="hlink"/>
                </a:solidFill>
                <a:hlinkClick r:id="rId3"/>
              </a:rPr>
              <a:t>Relational 1-1’s Tool</a:t>
            </a:r>
            <a:r>
              <a:rPr b="1" lang="en-US" sz="2800">
                <a:solidFill>
                  <a:schemeClr val="accent6"/>
                </a:solidFill>
              </a:rPr>
              <a:t> at Weave site!</a:t>
            </a:r>
            <a:endParaRPr/>
          </a:p>
        </p:txBody>
      </p:sp>
      <p:pic>
        <p:nvPicPr>
          <p:cNvPr id="177" name="Google Shape;177;g3d4d42b2f56_1_86" title="Screen Shot 2026-04-14 at 9.23.34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425" y="3540303"/>
            <a:ext cx="2547925" cy="26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4d42b2f56_1_92"/>
          <p:cNvSpPr txBox="1"/>
          <p:nvPr>
            <p:ph type="ctrTitle"/>
          </p:nvPr>
        </p:nvSpPr>
        <p:spPr>
          <a:xfrm>
            <a:off x="6121973" y="603325"/>
            <a:ext cx="5988000" cy="18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/>
              <a:t>“How we spend our days is of course, how we spend our lives.”   </a:t>
            </a:r>
            <a:endParaRPr sz="4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sz="44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/>
              <a:t>-Annie Dillard</a:t>
            </a:r>
            <a:endParaRPr sz="4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sz="4400"/>
          </a:p>
        </p:txBody>
      </p:sp>
      <p:pic>
        <p:nvPicPr>
          <p:cNvPr id="184" name="Google Shape;184;g3d4d42b2f56_1_92" title="0-2.jpe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631" l="0" r="0" t="12631"/>
          <a:stretch/>
        </p:blipFill>
        <p:spPr>
          <a:xfrm>
            <a:off x="361400" y="0"/>
            <a:ext cx="5820900" cy="68580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185" name="Google Shape;185;g3d4d42b2f56_1_92"/>
          <p:cNvSpPr txBox="1"/>
          <p:nvPr/>
        </p:nvSpPr>
        <p:spPr>
          <a:xfrm>
            <a:off x="1059023" y="5011982"/>
            <a:ext cx="163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3d4d42b2f56_1_92"/>
          <p:cNvSpPr txBox="1"/>
          <p:nvPr/>
        </p:nvSpPr>
        <p:spPr>
          <a:xfrm>
            <a:off x="5403925" y="4688225"/>
            <a:ext cx="5729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</a:rPr>
              <a:t> What’s your WHY?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SANOW23 Theme">
  <a:themeElements>
    <a:clrScheme name="Main Street America">
      <a:dk1>
        <a:srgbClr val="000000"/>
      </a:dk1>
      <a:lt1>
        <a:srgbClr val="FFFFFF"/>
      </a:lt1>
      <a:dk2>
        <a:srgbClr val="7F7F7F"/>
      </a:dk2>
      <a:lt2>
        <a:srgbClr val="C8C8C8"/>
      </a:lt2>
      <a:accent1>
        <a:srgbClr val="00ACCF"/>
      </a:accent1>
      <a:accent2>
        <a:srgbClr val="69BD45"/>
      </a:accent2>
      <a:accent3>
        <a:srgbClr val="FECB00"/>
      </a:accent3>
      <a:accent4>
        <a:srgbClr val="F7991D"/>
      </a:accent4>
      <a:accent5>
        <a:srgbClr val="006C7B"/>
      </a:accent5>
      <a:accent6>
        <a:srgbClr val="3A7124"/>
      </a:accent6>
      <a:hlink>
        <a:srgbClr val="BD9805"/>
      </a:hlink>
      <a:folHlink>
        <a:srgbClr val="5A5A5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MSANOW23 Theme">
  <a:themeElements>
    <a:clrScheme name="Main Street America">
      <a:dk1>
        <a:srgbClr val="000000"/>
      </a:dk1>
      <a:lt1>
        <a:srgbClr val="FFFFFF"/>
      </a:lt1>
      <a:dk2>
        <a:srgbClr val="7F7F7F"/>
      </a:dk2>
      <a:lt2>
        <a:srgbClr val="C8C8C8"/>
      </a:lt2>
      <a:accent1>
        <a:srgbClr val="00ACCF"/>
      </a:accent1>
      <a:accent2>
        <a:srgbClr val="69BD45"/>
      </a:accent2>
      <a:accent3>
        <a:srgbClr val="FECB00"/>
      </a:accent3>
      <a:accent4>
        <a:srgbClr val="F7991D"/>
      </a:accent4>
      <a:accent5>
        <a:srgbClr val="006C7B"/>
      </a:accent5>
      <a:accent6>
        <a:srgbClr val="3A7124"/>
      </a:accent6>
      <a:hlink>
        <a:srgbClr val="BD9805"/>
      </a:hlink>
      <a:folHlink>
        <a:srgbClr val="5A5A5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2022-04-06T11:30:55Z</dcterms:created>
  <dc:creator>Microsoft Office User</dc:creator>
</cp:coreProperties>
</file>